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83" r:id="rId5"/>
    <p:sldId id="258" r:id="rId6"/>
    <p:sldId id="268" r:id="rId7"/>
    <p:sldId id="269" r:id="rId8"/>
    <p:sldId id="270" r:id="rId9"/>
    <p:sldId id="259" r:id="rId10"/>
    <p:sldId id="266" r:id="rId11"/>
    <p:sldId id="267" r:id="rId12"/>
    <p:sldId id="260" r:id="rId13"/>
    <p:sldId id="261" r:id="rId14"/>
    <p:sldId id="262" r:id="rId15"/>
    <p:sldId id="26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64" r:id="rId28"/>
    <p:sldId id="265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6" autoAdjust="0"/>
    <p:restoredTop sz="86446" autoAdjust="0"/>
  </p:normalViewPr>
  <p:slideViewPr>
    <p:cSldViewPr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8AEB-F2C0-4BC3-9DB7-C4E364F3E5EE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22427-40E5-4E32-A060-E339F67DF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B6F2-3106-4628-9DBE-D7B62CCA3C28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7776-09B9-45C0-A859-3174639B6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2634-A86B-494F-A7D6-B57F86260E34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3DDF-9517-4D6B-8E13-E54AD0D54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31D5F-2EF5-4342-A96C-D3C822627C79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445E-CC4B-454D-8B1A-55F36D621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70DAF-5C63-4193-8F6D-7BFA5C07821B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4B2B4-842F-45C0-919D-7DADE521A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BBD0A-D426-49BC-A500-EFB110F9A689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9D65-A348-4800-B554-DDD3694EC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7576-07B6-4F80-9EBE-44FB1E6FD4D7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C7F5-1FB0-497D-8E59-9936E3FA9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66247-D809-4910-8EFD-416D631DF7D5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B72D-97E8-4783-8BE8-4749DFB79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2FA0-CFA1-4986-B03F-92A8205E0273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AA1D-17F1-47BF-B398-6AC97AAE0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0C85D-6E6D-4F4B-9FF9-C1F230676A32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64D5-7F93-452D-8AFB-9A50E093F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82F0-4509-4876-8C2F-9D5DFB2DA509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6F24-B5A6-4E19-AF28-9ED6A7534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AF9253-5D6F-446A-90E4-BB0EEE2052A1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B705E-E9C4-4506-879A-99EC9F4C2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034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8" name="Полилиния 11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30130" y="420408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skaz.com.ua/pars_docs/refs/2/1167/1167_html_m57df6dbe.png" TargetMode="External"/><Relationship Id="rId3" Type="http://schemas.openxmlformats.org/officeDocument/2006/relationships/hyperlink" Target="http://www.sandrinebailly.ru/text/lyzhniy_sport/lyzhniy_sport-31.jpg" TargetMode="External"/><Relationship Id="rId7" Type="http://schemas.openxmlformats.org/officeDocument/2006/relationships/hyperlink" Target="http://www.studmed.ru/docs/static/a/5/5/0/d/a550d7ee3d3.jpg" TargetMode="External"/><Relationship Id="rId2" Type="http://schemas.openxmlformats.org/officeDocument/2006/relationships/hyperlink" Target="http://www.bestreferat.ru/images/paper/17/71/7697117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ndrinebailly.ru/text/lyzhniy_sport/lyzhniy_sport-16.jpg" TargetMode="External"/><Relationship Id="rId5" Type="http://schemas.openxmlformats.org/officeDocument/2006/relationships/hyperlink" Target="http://www.cyclosport.ru/pictures/node108/skate2.jpg" TargetMode="External"/><Relationship Id="rId4" Type="http://schemas.openxmlformats.org/officeDocument/2006/relationships/hyperlink" Target="http://im1-tub-ru.yandex.net/i?id=586f264890eb8efcbc6956b095cad8f5-56-144&amp;n=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" y="1311275"/>
            <a:ext cx="7785100" cy="2327275"/>
          </a:xfrm>
        </p:spPr>
      </p:pic>
      <p:sp>
        <p:nvSpPr>
          <p:cNvPr id="13314" name="Текст 3"/>
          <p:cNvSpPr>
            <a:spLocks noGrp="1"/>
          </p:cNvSpPr>
          <p:nvPr>
            <p:ph type="body" idx="1"/>
          </p:nvPr>
        </p:nvSpPr>
        <p:spPr>
          <a:xfrm>
            <a:off x="3995738" y="4221163"/>
            <a:ext cx="4824412" cy="252095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2400" dirty="0" smtClean="0"/>
              <a:t> Учитель  физической </a:t>
            </a:r>
            <a:r>
              <a:rPr lang="ru-RU" sz="2400" dirty="0" smtClean="0"/>
              <a:t>культуры </a:t>
            </a:r>
          </a:p>
          <a:p>
            <a:pPr eaLnBrk="1" hangingPunct="1"/>
            <a:r>
              <a:rPr lang="ru-RU" sz="2400" dirty="0" smtClean="0"/>
              <a:t>МАОУ «Гимназии№9»</a:t>
            </a:r>
          </a:p>
          <a:p>
            <a:pPr eaLnBrk="1" hangingPunct="1"/>
            <a:r>
              <a:rPr lang="ru-RU" sz="2400" dirty="0" smtClean="0"/>
              <a:t>Никифоров Сергей Сергеевич</a:t>
            </a: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8305800" cy="5509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Одновременный </a:t>
            </a:r>
            <a:r>
              <a:rPr lang="ru-RU" sz="4000" dirty="0" err="1" smtClean="0"/>
              <a:t>двухшажный</a:t>
            </a:r>
            <a:r>
              <a:rPr lang="ru-RU" sz="4000" dirty="0" smtClean="0"/>
              <a:t> ход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268413"/>
            <a:ext cx="8316912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2303E"/>
                </a:solidFill>
                <a:latin typeface="Constantia" pitchFamily="18" charset="0"/>
              </a:rPr>
              <a:t> </a:t>
            </a:r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Цикл движений хода состоит из двух скользящих шагов и одновременного толчка руками на второй шаг. </a:t>
            </a:r>
          </a:p>
        </p:txBody>
      </p:sp>
      <p:pic>
        <p:nvPicPr>
          <p:cNvPr id="22531" name="Picture 2" descr="C:\Users\пк\Desktop\1783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8F7"/>
              </a:clrFrom>
              <a:clrTo>
                <a:srgbClr val="F8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2620963"/>
            <a:ext cx="6481762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Попеременный </a:t>
            </a:r>
            <a:r>
              <a:rPr lang="ru-RU" sz="4000" dirty="0" err="1" smtClean="0"/>
              <a:t>четырехшажный</a:t>
            </a:r>
            <a:r>
              <a:rPr lang="ru-RU" sz="4000" dirty="0" smtClean="0"/>
              <a:t> ход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1196975"/>
            <a:ext cx="82438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Цикл движений в этом ходе состоит из поочередных четырех шагов и двух попеременных толчков палками на два последних шага. </a:t>
            </a:r>
          </a:p>
        </p:txBody>
      </p:sp>
      <p:pic>
        <p:nvPicPr>
          <p:cNvPr id="23555" name="Picture 2" descr="C:\Users\пк\Desktop\techn04_09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301875"/>
            <a:ext cx="509428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67" y="404664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Скоростной вариант одновременного </a:t>
            </a:r>
            <a:r>
              <a:rPr lang="ru-RU" sz="4400" dirty="0" err="1" smtClean="0"/>
              <a:t>одношажного</a:t>
            </a:r>
            <a:r>
              <a:rPr lang="ru-RU" sz="4400" dirty="0" smtClean="0"/>
              <a:t> хода </a:t>
            </a:r>
            <a:endParaRPr lang="ru-RU" sz="4400" dirty="0"/>
          </a:p>
        </p:txBody>
      </p:sp>
      <p:pic>
        <p:nvPicPr>
          <p:cNvPr id="24578" name="Picture 2" descr="C:\Users\пк\Desktop\lyzhniy_sport-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 l="2448" b="589"/>
          <a:stretch>
            <a:fillRect/>
          </a:stretch>
        </p:blipFill>
        <p:spPr bwMode="auto">
          <a:xfrm>
            <a:off x="1763713" y="2973388"/>
            <a:ext cx="57594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850" y="1773238"/>
            <a:ext cx="85931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Цикл состоит из одного отталкивания ногой. Одновременного отталкивания руками и свободного скольжения на двух лыжах.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859" y="-315416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Одновременный </a:t>
            </a:r>
            <a:r>
              <a:rPr lang="ru-RU" sz="4000" dirty="0" err="1" smtClean="0"/>
              <a:t>одношажный</a:t>
            </a:r>
            <a:r>
              <a:rPr lang="ru-RU" sz="4000" dirty="0" smtClean="0"/>
              <a:t> ход </a:t>
            </a:r>
            <a:endParaRPr lang="ru-RU" sz="4000" dirty="0"/>
          </a:p>
        </p:txBody>
      </p:sp>
      <p:pic>
        <p:nvPicPr>
          <p:cNvPr id="25602" name="Picture 2" descr="C:\Users\пк\Desktop\lyzhniy_sport-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9D9D9"/>
              </a:clrFrom>
              <a:clrTo>
                <a:srgbClr val="D9D9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4027488"/>
            <a:ext cx="4249738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4950" y="981075"/>
            <a:ext cx="8893175" cy="30130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Сделав шаг, лыжник выводит палки из положения кольцами к себе в положение кольцами от себя, а оттолкнувшись ногой, он должен вновь расположить их кольцами к себе. Постановка палок на снег и отталкивание ими осуществляются под острым углом. Весь период от окончания отталкивания руками до начала следующего отталкивания ими значительно продолжительнее, чем в скоростном варианте.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     </a:t>
            </a:r>
            <a:r>
              <a:rPr lang="ru-RU" sz="4400" dirty="0" smtClean="0"/>
              <a:t>Одновременный </a:t>
            </a:r>
            <a:r>
              <a:rPr lang="ru-RU" sz="4400" dirty="0" err="1" smtClean="0"/>
              <a:t>бесшажный</a:t>
            </a:r>
            <a:r>
              <a:rPr lang="ru-RU" sz="4400" dirty="0" smtClean="0"/>
              <a:t> ход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285875"/>
            <a:ext cx="8832850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2303E"/>
                </a:solidFill>
                <a:latin typeface="Constantia" pitchFamily="18" charset="0"/>
              </a:rPr>
              <a:t>В </a:t>
            </a:r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одновременном бесшажном  ходе лыжник все время скользит на двух лыжах, поддерживая скорость сильными одновременными отталкиваниями палками. </a:t>
            </a:r>
          </a:p>
        </p:txBody>
      </p:sp>
      <p:pic>
        <p:nvPicPr>
          <p:cNvPr id="26627" name="Picture 2" descr="C:\Users\пк\Desktop\1307328766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213" y="2486025"/>
            <a:ext cx="445293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50206" cy="78069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Коньковый ход – попеременный </a:t>
            </a:r>
            <a:br>
              <a:rPr lang="ru-RU" sz="4000" dirty="0" smtClean="0"/>
            </a:br>
            <a:r>
              <a:rPr lang="ru-RU" sz="4000" dirty="0" err="1" smtClean="0"/>
              <a:t>двухшажный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593850"/>
            <a:ext cx="8820150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Цикл хода состоит из одновременного отталкивания руками, отталкивания ногой скользящим упором и свободного одноопорного скольжения.</a:t>
            </a:r>
          </a:p>
        </p:txBody>
      </p:sp>
      <p:pic>
        <p:nvPicPr>
          <p:cNvPr id="27651" name="Picture 2" descr="C:\Users\пк\Desktop\lyzhniy_sport-1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2968625"/>
            <a:ext cx="5400675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803"/>
            <a:ext cx="8305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Коньковый ход – одновременный одношажный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7663" y="1246188"/>
            <a:ext cx="8713787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Одновременный одношажный коньковый ход состоит из двух скользящих коньковых шагов и двух одновременных отталкиваний руками. 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8F7"/>
              </a:clrFrom>
              <a:clrTo>
                <a:srgbClr val="F7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2576513"/>
            <a:ext cx="5132388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9" y="116632"/>
            <a:ext cx="8305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Коньковый ход - одновременный </a:t>
            </a:r>
            <a:r>
              <a:rPr lang="ru-RU" sz="4000" dirty="0" err="1" smtClean="0"/>
              <a:t>двухшажный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8" y="1412875"/>
            <a:ext cx="9072562" cy="15525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Цикл хода состоит из двух скользящих коньковых шагов и одного отталкивания палками. Причем, первый и второй шаг неравнозначны. Они отличаются по длине, продолжительности и скорости.</a:t>
            </a:r>
          </a:p>
        </p:txBody>
      </p:sp>
      <p:pic>
        <p:nvPicPr>
          <p:cNvPr id="29699" name="Picture 2" descr="C:\Users\пк\Desktop\skat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3938" y="2982913"/>
            <a:ext cx="5038725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15925" y="1158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Способы преодоления подъемов на лыжах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538" y="2133600"/>
            <a:ext cx="4589462" cy="438785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Подъем «Лесенкой».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Осуществляется боковыми приставными шагами. Лыжи ставятся поперек склона горизонтально на ребро. 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628775"/>
            <a:ext cx="3744912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827088" y="-34925"/>
            <a:ext cx="7635875" cy="862013"/>
          </a:xfrm>
        </p:spPr>
        <p:txBody>
          <a:bodyPr/>
          <a:lstStyle/>
          <a:p>
            <a:pPr algn="ctr" eaLnBrk="1" hangingPunct="1"/>
            <a:r>
              <a:rPr lang="ru-RU" sz="4000" b="0" smtClean="0"/>
              <a:t>Подъем «Ёлочкой»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288" y="1916113"/>
            <a:ext cx="4608512" cy="453707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smtClean="0">
                <a:solidFill>
                  <a:srgbClr val="02303E"/>
                </a:solidFill>
              </a:rPr>
              <a:t>При подъеме «Ёлочкой» лыжник передвигается ступающим шагом, обе лыжи ставятся на внутреннее ребро под углом к направлению движения с разведенными в сторону носками. Палки для опоры ставятся позади лыж. </a:t>
            </a:r>
          </a:p>
        </p:txBody>
      </p:sp>
      <p:sp>
        <p:nvSpPr>
          <p:cNvPr id="31747" name="Рисунок 3"/>
          <p:cNvSpPr>
            <a:spLocks noGrp="1"/>
          </p:cNvSpPr>
          <p:nvPr>
            <p:ph type="pic" idx="1"/>
          </p:nvPr>
        </p:nvSpPr>
        <p:spPr>
          <a:xfrm rot="420000">
            <a:off x="5084763" y="1530350"/>
            <a:ext cx="2466975" cy="3354388"/>
          </a:xfrm>
        </p:spPr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5104">
            <a:off x="5060950" y="1479550"/>
            <a:ext cx="2576513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Цель урока: закрепить теоретические знания по лыжной подготовке.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8943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Задачи: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Ознакомить учащихся с историей возникновения лыжного спорта.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Повторить технику лыжных ходов, спусков, подъемов, торможений и поворотов.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Воспитывать бережное отношение к лыжному инвентарю.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512763" y="-315913"/>
            <a:ext cx="8229600" cy="1143001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Подъём «Полуёлочкой»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7425" y="1700213"/>
            <a:ext cx="4321175" cy="4389437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При подъёме «полуёлочкой» верхняя лыжа скользит прямо по направлению движения, а нижняя отводится носком в сторону и ставится на внутреннее ребро. 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700213"/>
            <a:ext cx="4179887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569913" y="206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Преодоление спусков: в высокой, средней, низкой стойках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716338"/>
            <a:ext cx="8964612" cy="273685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Высокая стойка – ноги в коленях согнуты (до 160 гр.), туловище незначительно наклонено вперед, руки опущены, слегка согнуты в локтях. Средняя стойка – ноги согнуты в коленях (до 140 гр.). Туловище наклонено вперед, руки согнуты в локтевых суставах. Низкая стойка – ноги лыжника согнуты в коленных суставах под углом 120-130 гр., туловище наклонено до горизонтального положения, руки выдвинуты вперед.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268413"/>
            <a:ext cx="57229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792162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Способы поворотов на лыжах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3525" y="2009775"/>
            <a:ext cx="5770563" cy="4840288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Поворот переступанием вокруг пяток лыж выполняется из исходного положения – лыжи параллельно. Палки поставлены рядом с креплениями. Переступать начинают с той ноги, которая ближе к направлению предполагаемого поворота. Пятки лыж при этом не отрываются от снега.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1484313"/>
            <a:ext cx="27384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Поворот переступанием </a:t>
            </a:r>
            <a:br>
              <a:rPr lang="ru-RU" sz="4000" smtClean="0"/>
            </a:br>
            <a:r>
              <a:rPr lang="ru-RU" sz="4000" smtClean="0"/>
              <a:t>вокруг носков лыж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2133600"/>
            <a:ext cx="4392613" cy="3311525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Лыжник переносит вес тела на одну из лыж, а другую отводит  в сторону и, перенося на нее вес тела, приставляет к ней другую лыжу. 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00213"/>
            <a:ext cx="44164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052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Поворот «махом</a:t>
            </a:r>
            <a:r>
              <a:rPr lang="ru-RU" sz="4000" b="1" i="1" dirty="0" smtClean="0"/>
              <a:t>»</a:t>
            </a:r>
            <a:endParaRPr lang="ru-RU" sz="4000" b="1" i="1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06613"/>
            <a:ext cx="81232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539750" y="-3873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Способы торможения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475" y="1946275"/>
            <a:ext cx="5545138" cy="4911725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Торможение «Плугом» применяется при прямых спусках на пологих склонах. Торможение осуществляется равномерно двумя лыжами. Лыжник ставит их на внутренние ребра с разведенными в стороны пятками. Колени сближаются, каблуки ботинок давят на лыжи. 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941513"/>
            <a:ext cx="316865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395288" y="-112713"/>
            <a:ext cx="8229600" cy="1143001"/>
          </a:xfrm>
        </p:spPr>
        <p:txBody>
          <a:bodyPr/>
          <a:lstStyle/>
          <a:p>
            <a:pPr algn="ctr" eaLnBrk="1" hangingPunct="1"/>
            <a:r>
              <a:rPr lang="ru-RU" sz="4000" i="1" smtClean="0"/>
              <a:t>Торможение упором</a:t>
            </a:r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916113"/>
            <a:ext cx="3903662" cy="301466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7688" y="1790700"/>
            <a:ext cx="4762500" cy="508635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02303E"/>
                </a:solidFill>
              </a:rPr>
              <a:t>Этот способ применяется при спусках наискось или на ровном раскатанном склоне. При торможении при спуске наискось лыжник переносит вес тела на верхнюю ( по склону) лыжу, другую ставит на внутреннее ребро пяткой в сторону ( в положение упора) и выполняет торможение. </a:t>
            </a:r>
            <a:endParaRPr lang="ru-RU" sz="20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Польза катания на лыжах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738" y="2500313"/>
            <a:ext cx="4719637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Польза катания на лыжах общеизвестна. Активный отдых – это укрепление здоровья и хорошее настроение. Один из самых полезных зимних видов спорта, доступный практически всем!</a:t>
            </a:r>
          </a:p>
        </p:txBody>
      </p:sp>
      <p:pic>
        <p:nvPicPr>
          <p:cNvPr id="39939" name="Picture 2" descr="C:\Users\пк\Desktop\6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133600"/>
            <a:ext cx="315277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305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i="1" dirty="0" smtClean="0"/>
              <a:t>      </a:t>
            </a:r>
            <a:br>
              <a:rPr lang="ru-RU" sz="8000" b="1" i="1" dirty="0" smtClean="0"/>
            </a:br>
            <a:r>
              <a:rPr lang="ru-RU" sz="8000" b="1" i="1" dirty="0"/>
              <a:t/>
            </a:r>
            <a:br>
              <a:rPr lang="ru-RU" sz="8000" b="1" i="1" dirty="0"/>
            </a:br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sz="8000" b="1" i="1" dirty="0"/>
              <a:t/>
            </a:r>
            <a:br>
              <a:rPr lang="ru-RU" sz="8000" b="1" i="1" dirty="0"/>
            </a:br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sz="8000" b="1" i="1" dirty="0"/>
              <a:t/>
            </a:r>
            <a:br>
              <a:rPr lang="ru-RU" sz="8000" b="1" i="1" dirty="0"/>
            </a:br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sz="8000" b="1" i="1" dirty="0"/>
              <a:t/>
            </a:r>
            <a:br>
              <a:rPr lang="ru-RU" sz="8000" b="1" i="1" dirty="0"/>
            </a:br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sz="8000" b="1" i="1" dirty="0" smtClean="0"/>
              <a:t>Спасибо </a:t>
            </a:r>
            <a:br>
              <a:rPr lang="ru-RU" sz="8000" b="1" i="1" dirty="0" smtClean="0"/>
            </a:br>
            <a:r>
              <a:rPr lang="ru-RU" sz="8000" b="1" i="1" dirty="0" smtClean="0"/>
              <a:t>за внимание!</a:t>
            </a:r>
            <a:endParaRPr lang="ru-RU" sz="80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Источники: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288" y="1131888"/>
            <a:ext cx="8229600" cy="57610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www.bestreferat.ru/images/paper/17/71/7697117.png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www.sandrinebailly.ru/text/lyzhniy_sport/lyzhniy_sport-31.jpg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im1-tub-ru.yandex.net/i?id=586</a:t>
            </a:r>
            <a:r>
              <a:rPr lang="ru-RU" sz="2400" dirty="0" smtClean="0">
                <a:hlinkClick r:id="rId4"/>
              </a:rPr>
              <a:t> </a:t>
            </a:r>
            <a:r>
              <a:rPr lang="en-US" sz="2400" dirty="0" smtClean="0">
                <a:hlinkClick r:id="rId4"/>
              </a:rPr>
              <a:t>f26489</a:t>
            </a:r>
            <a:r>
              <a:rPr lang="ru-RU" sz="2400" dirty="0" smtClean="0">
                <a:hlinkClick r:id="rId4"/>
              </a:rPr>
              <a:t> </a:t>
            </a:r>
            <a:r>
              <a:rPr lang="en-US" sz="2400" dirty="0" smtClean="0">
                <a:hlinkClick r:id="rId4"/>
              </a:rPr>
              <a:t>0eb8efcbc6956b095cad8f5-56-144&amp;n=21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www.cyclosport.ru/pictures/node108/skate2.jpg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www.sandrinebailly.ru/text/lyzhniy_sport/lyzhniy_sport-16.jpg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www.studmed.ru/docs/static/a/5/5/0/d/a550d7ee3d3.jpg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hlinkClick r:id="rId8"/>
              </a:rPr>
              <a:t>http://</a:t>
            </a:r>
            <a:r>
              <a:rPr lang="en-US" sz="2400" dirty="0" smtClean="0">
                <a:hlinkClick r:id="rId8"/>
              </a:rPr>
              <a:t>skaz.com.ua/pars_docs/refs/2/1167/1167_html_m57df6dbe.png</a:t>
            </a: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772" y="-315416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История лыжного спорта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836613"/>
            <a:ext cx="8964612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Различные приспособления, увеличивающие площадь опоры при передвижении по глубокому снегу, использовались древнейшими народами в быту и на охоте. Первыми такими приспособлениями, очевидно, были шкуры убитых животных, которыми древние охотники обматывали ноги, предохраняя их от холода. В процессе эволюции форма лыж постепенно совершенствовалась. После ступающих лыж появились скользящие. Но был период, когда применялись скользящие лыжи разной длины – одна узкая и длинная для скольжения, а другая – более короткая и широкая – для отталкивания. В условиях передвижения по пересеченной местности, на охоте и в лесу использовать лыжи разной длины неудобно. Видимо, поэтому появились лыжи более короткие и широкие, но одинаковые по длине.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/>
          </p:nvPr>
        </p:nvSpPr>
        <p:spPr>
          <a:xfrm>
            <a:off x="468313" y="-315913"/>
            <a:ext cx="8229600" cy="1143001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История лыжного спорта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8313" y="1052513"/>
            <a:ext cx="84963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началу палка была одна, а другая рука была свободная - для лука или другого оружия.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Лыжи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использовались на охоте, войне, и бег на них не мог не стать одним из видов спортивных состязаний. Русские дореволюционные историки неоднократно упоминали в своих работах, что помимо охоты лыжи на Руси часто использовались во время праздников и зимних народных забав, где демонстрировались сила, ловкость, выносливость в беге «наперегонки» и в спусках со склонов. Шведский дипломат Пальм, побывавший в XVII в. на Руси, свидетельствовал о широком распространении лыж в Московском государстве. Он подробно описывал лыжи, применяемые местными жителями, и умение русских быстро на них передвигаться.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Лыжные ходы</a:t>
            </a:r>
            <a:endParaRPr lang="ru-RU" dirty="0"/>
          </a:p>
        </p:txBody>
      </p:sp>
      <p:pic>
        <p:nvPicPr>
          <p:cNvPr id="17410" name="Picture 2" descr="C:\Users\пк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714500"/>
            <a:ext cx="6215062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701675"/>
            <a:ext cx="8321675" cy="3814763"/>
          </a:xfrm>
        </p:spPr>
      </p:pic>
      <p:sp>
        <p:nvSpPr>
          <p:cNvPr id="4" name="Овал 3"/>
          <p:cNvSpPr/>
          <p:nvPr/>
        </p:nvSpPr>
        <p:spPr>
          <a:xfrm>
            <a:off x="214313" y="3571875"/>
            <a:ext cx="3786187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Коньковые</a:t>
            </a:r>
          </a:p>
        </p:txBody>
      </p:sp>
      <p:sp>
        <p:nvSpPr>
          <p:cNvPr id="5" name="Овал 4"/>
          <p:cNvSpPr/>
          <p:nvPr/>
        </p:nvSpPr>
        <p:spPr>
          <a:xfrm>
            <a:off x="4786313" y="3571875"/>
            <a:ext cx="3786187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Классические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642938"/>
            <a:ext cx="6643688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Лыжные ходы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14500" y="2428875"/>
            <a:ext cx="1000125" cy="928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43625" y="2500313"/>
            <a:ext cx="1000125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0688" y="706438"/>
            <a:ext cx="8321675" cy="5260975"/>
          </a:xfrm>
        </p:spPr>
      </p:pic>
      <p:sp>
        <p:nvSpPr>
          <p:cNvPr id="3" name="Прямоугольник 2"/>
          <p:cNvSpPr/>
          <p:nvPr/>
        </p:nvSpPr>
        <p:spPr>
          <a:xfrm>
            <a:off x="928688" y="285750"/>
            <a:ext cx="750093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Классические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3014663" y="2000250"/>
            <a:ext cx="3036887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одновременный одношажный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2071688"/>
            <a:ext cx="2928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одновременный </a:t>
            </a:r>
            <a:r>
              <a:rPr lang="ru-RU" sz="2000" dirty="0" err="1"/>
              <a:t>бесшажный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1214438" y="4500563"/>
            <a:ext cx="3463925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попеременный </a:t>
            </a:r>
            <a:r>
              <a:rPr lang="ru-RU" sz="2000" dirty="0" err="1"/>
              <a:t>двухшажный</a:t>
            </a:r>
            <a:r>
              <a:rPr lang="ru-RU" sz="20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929188" y="4500563"/>
            <a:ext cx="33147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попеременный </a:t>
            </a:r>
            <a:r>
              <a:rPr lang="ru-RU" sz="2000" dirty="0" err="1"/>
              <a:t>четырехшажный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6161088" y="1963738"/>
            <a:ext cx="2982912" cy="164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одновременный </a:t>
            </a:r>
            <a:r>
              <a:rPr lang="ru-RU" sz="2000" dirty="0" err="1"/>
              <a:t>двухшажный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214438" y="1357313"/>
            <a:ext cx="285750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00563" y="1214438"/>
            <a:ext cx="285750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643813" y="1285875"/>
            <a:ext cx="285750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08675" y="1371600"/>
            <a:ext cx="285750" cy="300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786063" y="1366838"/>
            <a:ext cx="285750" cy="300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50" y="428625"/>
            <a:ext cx="7358063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Коньковые</a:t>
            </a:r>
          </a:p>
        </p:txBody>
      </p:sp>
      <p:sp>
        <p:nvSpPr>
          <p:cNvPr id="4" name="Овал 3"/>
          <p:cNvSpPr/>
          <p:nvPr/>
        </p:nvSpPr>
        <p:spPr>
          <a:xfrm>
            <a:off x="3214688" y="4214813"/>
            <a:ext cx="2786062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одновременный </a:t>
            </a:r>
            <a:r>
              <a:rPr lang="ru-RU" dirty="0" err="1"/>
              <a:t>двухшажный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14375" y="2286000"/>
            <a:ext cx="2786063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попеременный </a:t>
            </a:r>
            <a:r>
              <a:rPr lang="ru-RU" dirty="0" err="1"/>
              <a:t>двухшажный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572125" y="2214563"/>
            <a:ext cx="2786063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одновременный </a:t>
            </a:r>
            <a:r>
              <a:rPr lang="ru-RU" dirty="0" err="1"/>
              <a:t>одношажный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928813" y="1643063"/>
            <a:ext cx="4286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858000" y="1643063"/>
            <a:ext cx="4286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57688" y="1714500"/>
            <a:ext cx="500062" cy="2357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    Попеременный </a:t>
            </a:r>
            <a:r>
              <a:rPr lang="ru-RU" sz="4000" dirty="0" err="1" smtClean="0"/>
              <a:t>двухшажный</a:t>
            </a:r>
            <a:r>
              <a:rPr lang="ru-RU" sz="4000" dirty="0" smtClean="0"/>
              <a:t> ход 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8888" y="1628775"/>
            <a:ext cx="6596062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2303E"/>
                </a:solidFill>
                <a:latin typeface="Constantia" pitchFamily="18" charset="0"/>
              </a:rPr>
              <a:t>Цикл хода состоит из двух скользящих шагов, при которых лыжник дважды поочередно отталкивается руками.</a:t>
            </a:r>
          </a:p>
        </p:txBody>
      </p:sp>
      <p:pic>
        <p:nvPicPr>
          <p:cNvPr id="21507" name="Picture 2" descr="C:\Users\пк\Desktop\a2e764e5d4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213100"/>
            <a:ext cx="52943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529</TotalTime>
  <Words>829</Words>
  <Application>Microsoft Office PowerPoint</Application>
  <PresentationFormat>Экран (4:3)</PresentationFormat>
  <Paragraphs>80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 Цель урока: закрепить теоретические знания по лыжной подготовке.</vt:lpstr>
      <vt:lpstr>История лыжного спорта</vt:lpstr>
      <vt:lpstr>История лыжного спорта</vt:lpstr>
      <vt:lpstr>            Лыжные ходы</vt:lpstr>
      <vt:lpstr>Слайд 6</vt:lpstr>
      <vt:lpstr>Слайд 7</vt:lpstr>
      <vt:lpstr>Слайд 8</vt:lpstr>
      <vt:lpstr>    Попеременный двухшажный ход </vt:lpstr>
      <vt:lpstr>Одновременный двухшажный ход</vt:lpstr>
      <vt:lpstr>Попеременный четырехшажный ход</vt:lpstr>
      <vt:lpstr> Скоростной вариант одновременного одношажного хода </vt:lpstr>
      <vt:lpstr>Одновременный одношажный ход </vt:lpstr>
      <vt:lpstr>     Одновременный бесшажный ход</vt:lpstr>
      <vt:lpstr>Коньковый ход – попеременный  двухшажный</vt:lpstr>
      <vt:lpstr>Коньковый ход – одновременный одношажный</vt:lpstr>
      <vt:lpstr>Коньковый ход - одновременный двухшажный</vt:lpstr>
      <vt:lpstr>Способы преодоления подъемов на лыжах</vt:lpstr>
      <vt:lpstr>Подъем «Ёлочкой»</vt:lpstr>
      <vt:lpstr>Подъём «Полуёлочкой»</vt:lpstr>
      <vt:lpstr>Преодоление спусков: в высокой, средней, низкой стойках</vt:lpstr>
      <vt:lpstr>Способы поворотов на лыжах</vt:lpstr>
      <vt:lpstr>Поворот переступанием  вокруг носков лыж</vt:lpstr>
      <vt:lpstr>Поворот «махом»</vt:lpstr>
      <vt:lpstr>Способы торможения</vt:lpstr>
      <vt:lpstr>Торможение упором</vt:lpstr>
      <vt:lpstr>Польза катания на лыжах</vt:lpstr>
      <vt:lpstr>               Спасибо  за внимание!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Лыжный спорт и лыжные ходы</dc:title>
  <dc:creator>Алена</dc:creator>
  <cp:lastModifiedBy>user</cp:lastModifiedBy>
  <cp:revision>58</cp:revision>
  <dcterms:created xsi:type="dcterms:W3CDTF">2013-12-22T09:08:20Z</dcterms:created>
  <dcterms:modified xsi:type="dcterms:W3CDTF">2016-01-26T20:12:28Z</dcterms:modified>
</cp:coreProperties>
</file>