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utcaster-photo-800922414-Compet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68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140968"/>
            <a:ext cx="8599984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Конкуренция и ее виды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301208"/>
            <a:ext cx="6336704" cy="1320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Учитель экономики МАОУ «Гимназия №9» г.о. Королёв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Цветкова Татьяна Анатольевна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765175"/>
            <a:ext cx="3810000" cy="518795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</a:pPr>
            <a:r>
              <a:rPr lang="ru-RU" sz="3600" b="1" u="sng" smtClean="0">
                <a:solidFill>
                  <a:srgbClr val="000099"/>
                </a:solidFill>
              </a:rPr>
              <a:t>МОНОПОЛИЯ</a:t>
            </a:r>
          </a:p>
          <a:p>
            <a:pPr marL="0" indent="0" eaLnBrk="1" hangingPunct="1">
              <a:buFontTx/>
              <a:buNone/>
            </a:pPr>
            <a:endParaRPr lang="ru-RU" sz="3600" b="1" u="sng" smtClean="0">
              <a:solidFill>
                <a:srgbClr val="A5002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Число фирм: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одна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Тип товаров: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товар, не имеющий заменителей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Барьеры для входа: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существуют, очень трудно преодолеть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Возможность влиять на цены: </a:t>
            </a:r>
            <a:r>
              <a:rPr lang="ru-RU" b="1" smtClean="0">
                <a:solidFill>
                  <a:srgbClr val="000099"/>
                </a:solidFill>
              </a:rPr>
              <a:t>максимальная</a:t>
            </a: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000099"/>
              </a:solidFill>
            </a:endParaRPr>
          </a:p>
        </p:txBody>
      </p:sp>
      <p:pic>
        <p:nvPicPr>
          <p:cNvPr id="61442" name="Picture 2" descr="http://dtk.vl.ru/netcat_files/Image/vl11_8_817_0806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642938"/>
            <a:ext cx="26781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http://myphoto.nnov.ru/img/Y5kg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428875"/>
            <a:ext cx="27511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8" descr="http://tojikona.files.wordpress.com/2010/03/lampos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4286250"/>
            <a:ext cx="257175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Цель:</a:t>
            </a:r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определить экономическое значение конкуренции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609600" indent="-609600">
              <a:buNone/>
            </a:pPr>
            <a:r>
              <a:rPr lang="ru-RU" sz="3600" b="1" u="sng" dirty="0" smtClean="0">
                <a:solidFill>
                  <a:srgbClr val="FF0000"/>
                </a:solidFill>
              </a:rPr>
              <a:t>Содержание:</a:t>
            </a:r>
          </a:p>
          <a:p>
            <a:pPr marL="609600" indent="-609600" algn="just">
              <a:buNone/>
            </a:pPr>
            <a:r>
              <a:rPr lang="ru-RU" b="1" dirty="0" smtClean="0"/>
              <a:t>1. Конкуренция: определение и функции.</a:t>
            </a:r>
          </a:p>
          <a:p>
            <a:pPr marL="609600" indent="-609600" algn="just">
              <a:buNone/>
            </a:pPr>
            <a:r>
              <a:rPr lang="ru-RU" b="1" dirty="0" smtClean="0"/>
              <a:t>2. Виды конкуренции.</a:t>
            </a:r>
          </a:p>
          <a:p>
            <a:pPr marL="609600" indent="-609600" algn="just">
              <a:buNone/>
            </a:pPr>
            <a:r>
              <a:rPr lang="ru-RU" b="1" dirty="0" smtClean="0"/>
              <a:t>3.</a:t>
            </a:r>
            <a:r>
              <a:rPr lang="en-US" b="1" dirty="0" smtClean="0"/>
              <a:t> </a:t>
            </a:r>
            <a:r>
              <a:rPr lang="ru-RU" b="1" dirty="0" smtClean="0"/>
              <a:t>Достоинства и недостатки конкуренции.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55b5d9e98ea83d6f4efe8a9b43e33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501"/>
          <a:stretch>
            <a:fillRect/>
          </a:stretch>
        </p:blipFill>
        <p:spPr>
          <a:xfrm>
            <a:off x="0" y="3833664"/>
            <a:ext cx="4619625" cy="30243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Конкуренция (</a:t>
            </a:r>
            <a:r>
              <a:rPr lang="en-US" b="1" dirty="0" err="1" smtClean="0"/>
              <a:t>concurrentia</a:t>
            </a:r>
            <a:r>
              <a:rPr lang="en-US" b="1" dirty="0" smtClean="0"/>
              <a:t> (</a:t>
            </a:r>
            <a:r>
              <a:rPr lang="ru-RU" b="1" dirty="0" smtClean="0"/>
              <a:t>лат) – столкновение, состязание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-соперничество </a:t>
            </a:r>
            <a:r>
              <a:rPr lang="ru-RU" dirty="0" smtClean="0"/>
              <a:t>между участниками рынка за лучшие условия производства и купли-продажи товаров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Конкуренция – это соперничество, состязание: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Между кем?</a:t>
            </a:r>
            <a:r>
              <a:rPr lang="ru-RU" sz="2800" smtClean="0"/>
              <a:t> – между производителями однотипных товаров, услуг.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что?</a:t>
            </a:r>
            <a:r>
              <a:rPr lang="ru-RU" sz="2800" smtClean="0"/>
              <a:t> – за привлечение как можно большего числа покупателей.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 имя чего?</a:t>
            </a:r>
            <a:r>
              <a:rPr lang="ru-RU" sz="2800" smtClean="0"/>
              <a:t> – для получения максимальной прибыли.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smtClean="0"/>
          </a:p>
        </p:txBody>
      </p:sp>
      <p:pic>
        <p:nvPicPr>
          <p:cNvPr id="1026" name="Picture 2" descr="D:\Users\User\Desktop\poker_schooling.jpg.ps_w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0748" y="4556770"/>
            <a:ext cx="2703252" cy="2301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187450" y="549275"/>
            <a:ext cx="6840538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Методы конкуренции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395288" y="1773238"/>
            <a:ext cx="3671887" cy="1727200"/>
          </a:xfrm>
          <a:prstGeom prst="downArrowCallout">
            <a:avLst>
              <a:gd name="adj1" fmla="val 53148"/>
              <a:gd name="adj2" fmla="val 5314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000"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rPr>
              <a:t>Ценовая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5003800" y="1773238"/>
            <a:ext cx="3600450" cy="1727200"/>
          </a:xfrm>
          <a:prstGeom prst="downArrowCallout">
            <a:avLst>
              <a:gd name="adj1" fmla="val 52114"/>
              <a:gd name="adj2" fmla="val 52114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000"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rPr>
              <a:t>Неценовая</a:t>
            </a:r>
          </a:p>
        </p:txBody>
      </p:sp>
      <p:sp>
        <p:nvSpPr>
          <p:cNvPr id="51211" name="filecab2"/>
          <p:cNvSpPr>
            <a:spLocks noEditPoints="1" noChangeArrowheads="1"/>
          </p:cNvSpPr>
          <p:nvPr/>
        </p:nvSpPr>
        <p:spPr bwMode="auto">
          <a:xfrm>
            <a:off x="250825" y="3716338"/>
            <a:ext cx="3960813" cy="208915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chemeClr val="bg1"/>
          </a:solidFill>
          <a:ln w="9525">
            <a:solidFill>
              <a:srgbClr val="33CC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Снижение цен.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Скидки и премии.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Дешевые  распродажи.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127625" y="4089400"/>
            <a:ext cx="3836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Качество и надежность.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Дополнительные  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гарантии.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Особое оформление.</a:t>
            </a:r>
          </a:p>
          <a:p>
            <a:pPr>
              <a:defRPr/>
            </a:pPr>
            <a:endParaRPr lang="ru-RU" dirty="0">
              <a:solidFill>
                <a:srgbClr val="ECE70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5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6" grpId="0" animBg="1"/>
      <p:bldP spid="51207" grpId="0" animBg="1"/>
      <p:bldP spid="512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7"/>
          <p:cNvSpPr>
            <a:spLocks noChangeArrowheads="1"/>
          </p:cNvSpPr>
          <p:nvPr/>
        </p:nvSpPr>
        <p:spPr bwMode="auto">
          <a:xfrm>
            <a:off x="2124075" y="549275"/>
            <a:ext cx="4679950" cy="504825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Конкуренция</a:t>
            </a: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900113" y="1628775"/>
            <a:ext cx="2987675" cy="1150938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Совершенная</a:t>
            </a:r>
          </a:p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(идеальный рынок</a:t>
            </a:r>
            <a:r>
              <a:rPr lang="ru-RU" sz="2000" b="1" dirty="0">
                <a:latin typeface="Times New Roman" pitchFamily="18" charset="0"/>
              </a:rPr>
              <a:t>)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5148263" y="1628775"/>
            <a:ext cx="2987675" cy="1150938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Несовершенная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755650" y="3429000"/>
            <a:ext cx="20161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полиполия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3276600" y="3284538"/>
            <a:ext cx="2519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Монополистическая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6659563" y="3284538"/>
            <a:ext cx="208915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Олигополия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635375" y="4581525"/>
            <a:ext cx="223361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Монополия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6300788" y="4581525"/>
            <a:ext cx="223361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Монопсония</a:t>
            </a:r>
          </a:p>
        </p:txBody>
      </p:sp>
      <p:sp>
        <p:nvSpPr>
          <p:cNvPr id="13322" name="Line 18"/>
          <p:cNvSpPr>
            <a:spLocks noChangeShapeType="1"/>
          </p:cNvSpPr>
          <p:nvPr/>
        </p:nvSpPr>
        <p:spPr bwMode="auto">
          <a:xfrm flipH="1">
            <a:off x="3276600" y="1052513"/>
            <a:ext cx="21590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3" name="Line 19"/>
          <p:cNvSpPr>
            <a:spLocks noChangeShapeType="1"/>
          </p:cNvSpPr>
          <p:nvPr/>
        </p:nvSpPr>
        <p:spPr bwMode="auto">
          <a:xfrm>
            <a:off x="5435600" y="1052513"/>
            <a:ext cx="217488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4" name="Line 20"/>
          <p:cNvSpPr>
            <a:spLocks noChangeShapeType="1"/>
          </p:cNvSpPr>
          <p:nvPr/>
        </p:nvSpPr>
        <p:spPr bwMode="auto">
          <a:xfrm>
            <a:off x="1979613" y="27813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 flipH="1">
            <a:off x="5003800" y="2781300"/>
            <a:ext cx="288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>
            <a:off x="7019925" y="2781300"/>
            <a:ext cx="2159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7" name="Line 23"/>
          <p:cNvSpPr>
            <a:spLocks noChangeShapeType="1"/>
          </p:cNvSpPr>
          <p:nvPr/>
        </p:nvSpPr>
        <p:spPr bwMode="auto">
          <a:xfrm flipH="1">
            <a:off x="5795963" y="2781300"/>
            <a:ext cx="1444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28" name="Line 24"/>
          <p:cNvSpPr>
            <a:spLocks noChangeShapeType="1"/>
          </p:cNvSpPr>
          <p:nvPr/>
        </p:nvSpPr>
        <p:spPr bwMode="auto">
          <a:xfrm>
            <a:off x="6300788" y="2781300"/>
            <a:ext cx="142875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 animBg="1"/>
      <p:bldP spid="72713" grpId="0" animBg="1"/>
      <p:bldP spid="72714" grpId="0" animBg="1"/>
      <p:bldP spid="72716" grpId="0" animBg="1"/>
      <p:bldP spid="72717" grpId="0" animBg="1"/>
      <p:bldP spid="72720" grpId="0" animBg="1"/>
      <p:bldP spid="727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692150"/>
            <a:ext cx="3810000" cy="54038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Совершенная конкуренция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Число фирм: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очень большое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Тип товаров: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одинаковые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Барьеры для входа: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Возможность влиять на цены: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отсутствуют</a:t>
            </a:r>
          </a:p>
        </p:txBody>
      </p:sp>
      <p:pic>
        <p:nvPicPr>
          <p:cNvPr id="2050" name="Picture 2" descr="D:\Users\User\Desktop\zhidkost-s-aromatizatorom-flavourart-marshmell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3986808" cy="26578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692150"/>
            <a:ext cx="4500562" cy="54737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b="1" u="sng" dirty="0" smtClean="0">
                <a:solidFill>
                  <a:srgbClr val="000099"/>
                </a:solidFill>
              </a:rPr>
              <a:t>Монополистическая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b="1" u="sng" dirty="0" smtClean="0">
                <a:solidFill>
                  <a:srgbClr val="000099"/>
                </a:solidFill>
              </a:rPr>
              <a:t>конкуренция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A5002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</a:rPr>
              <a:t>Число фирм: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большое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</a:rPr>
              <a:t>Тип товаров: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разные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</a:rPr>
              <a:t>Барьеры для входа: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существуют, можно преодолеть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A50021"/>
                </a:solidFill>
              </a:rPr>
              <a:t>Возможность влиять на цены: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существует небольшая</a:t>
            </a:r>
          </a:p>
        </p:txBody>
      </p:sp>
      <p:pic>
        <p:nvPicPr>
          <p:cNvPr id="37890" name="Picture 2" descr="http://900igr.net/datas/ekonomika/Pischevaja-promyshlennost/0002-002-Pischevaja-i-legkaja-promyshlen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41433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48680"/>
            <a:ext cx="1684337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BALL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40475">
            <a:off x="436799" y="135332"/>
            <a:ext cx="1372535" cy="332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BALL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2060575"/>
            <a:ext cx="744537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BALL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476250"/>
            <a:ext cx="1319213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5175"/>
            <a:ext cx="3810000" cy="5330825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</a:pPr>
            <a:r>
              <a:rPr lang="ru-RU" sz="3600" b="1" u="sng" smtClean="0">
                <a:solidFill>
                  <a:srgbClr val="000099"/>
                </a:solidFill>
              </a:rPr>
              <a:t>ОЛИГОПОЛИЯ</a:t>
            </a:r>
          </a:p>
          <a:p>
            <a:pPr marL="0" indent="0" eaLnBrk="1" hangingPunct="1">
              <a:buFontTx/>
              <a:buNone/>
            </a:pPr>
            <a:endParaRPr lang="ru-RU" sz="3600" b="1" u="sng" smtClean="0">
              <a:solidFill>
                <a:srgbClr val="A5002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Число фирм: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небольшое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Тип товаров: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одинаковые или различные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Барьеры для входа: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существуют, трудно преодолеть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A50021"/>
                </a:solidFill>
              </a:rPr>
              <a:t>Возможность влиять на цены:</a:t>
            </a:r>
            <a:r>
              <a:rPr lang="ru-RU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большая</a:t>
            </a:r>
          </a:p>
          <a:p>
            <a:pPr marL="0" indent="0" eaLnBrk="1" hangingPunct="1">
              <a:buFontTx/>
              <a:buNone/>
            </a:pPr>
            <a:endParaRPr lang="ru-RU" smtClean="0"/>
          </a:p>
        </p:txBody>
      </p:sp>
      <p:pic>
        <p:nvPicPr>
          <p:cNvPr id="12293" name="Picture 5" descr="http://img2.sibnovosti.ru/pictures/0031/5858/kitaytsy_boyatsya_konkurentsii_s_rossiyskimi_avtomobilyami_thumb_fed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0" y="642938"/>
            <a:ext cx="38973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Users\User\Desktop\pic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5024"/>
            <a:ext cx="3960440" cy="2693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Конкуренция и ее виды</vt:lpstr>
      <vt:lpstr>Цель: определить экономическое значение конкуренции</vt:lpstr>
      <vt:lpstr>Конкуренция (concurrentia (лат) – столкновение, состязание) -соперничество между участниками рынка за лучшие условия производства и купли-продажи товаров  </vt:lpstr>
      <vt:lpstr>Конкуренция – это соперничество, состязание: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Конкуренция и ее виды</dc:title>
  <cp:lastModifiedBy>Владелец</cp:lastModifiedBy>
  <cp:revision>4</cp:revision>
  <dcterms:modified xsi:type="dcterms:W3CDTF">2016-02-02T07:43:41Z</dcterms:modified>
</cp:coreProperties>
</file>