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2" r:id="rId4"/>
    <p:sldId id="293" r:id="rId5"/>
    <p:sldId id="258" r:id="rId6"/>
    <p:sldId id="259" r:id="rId7"/>
    <p:sldId id="260" r:id="rId8"/>
    <p:sldId id="261" r:id="rId9"/>
    <p:sldId id="266" r:id="rId10"/>
    <p:sldId id="268" r:id="rId11"/>
    <p:sldId id="269" r:id="rId12"/>
    <p:sldId id="270" r:id="rId13"/>
    <p:sldId id="271" r:id="rId14"/>
    <p:sldId id="272" r:id="rId15"/>
    <p:sldId id="295" r:id="rId16"/>
    <p:sldId id="274" r:id="rId17"/>
    <p:sldId id="278" r:id="rId18"/>
    <p:sldId id="283" r:id="rId19"/>
    <p:sldId id="284" r:id="rId20"/>
    <p:sldId id="320" r:id="rId21"/>
    <p:sldId id="285" r:id="rId22"/>
    <p:sldId id="286" r:id="rId23"/>
    <p:sldId id="287" r:id="rId24"/>
    <p:sldId id="288" r:id="rId25"/>
    <p:sldId id="289" r:id="rId26"/>
    <p:sldId id="290" r:id="rId27"/>
    <p:sldId id="291" r:id="rId28"/>
    <p:sldId id="309" r:id="rId29"/>
    <p:sldId id="297" r:id="rId30"/>
    <p:sldId id="310" r:id="rId31"/>
    <p:sldId id="298" r:id="rId32"/>
    <p:sldId id="311" r:id="rId33"/>
    <p:sldId id="300" r:id="rId34"/>
    <p:sldId id="312" r:id="rId35"/>
    <p:sldId id="301" r:id="rId36"/>
    <p:sldId id="302" r:id="rId37"/>
    <p:sldId id="303" r:id="rId38"/>
    <p:sldId id="304" r:id="rId39"/>
    <p:sldId id="305" r:id="rId40"/>
    <p:sldId id="306" r:id="rId41"/>
    <p:sldId id="313" r:id="rId42"/>
    <p:sldId id="307" r:id="rId43"/>
    <p:sldId id="308" r:id="rId44"/>
    <p:sldId id="319" r:id="rId45"/>
    <p:sldId id="318" r:id="rId46"/>
    <p:sldId id="321" r:id="rId47"/>
    <p:sldId id="322" r:id="rId48"/>
    <p:sldId id="323" r:id="rId49"/>
    <p:sldId id="324" r:id="rId50"/>
    <p:sldId id="325" r:id="rId51"/>
    <p:sldId id="326" r:id="rId52"/>
    <p:sldId id="328" r:id="rId53"/>
    <p:sldId id="327" r:id="rId54"/>
    <p:sldId id="329" r:id="rId55"/>
    <p:sldId id="330" r:id="rId56"/>
    <p:sldId id="331" r:id="rId57"/>
    <p:sldId id="332" r:id="rId58"/>
    <p:sldId id="333" r:id="rId59"/>
    <p:sldId id="334" r:id="rId60"/>
    <p:sldId id="335" r:id="rId61"/>
    <p:sldId id="336" r:id="rId62"/>
    <p:sldId id="337" r:id="rId63"/>
    <p:sldId id="338" r:id="rId6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123"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DA22E7A-74C9-4ADB-B68D-5C116DCB7849}"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DA22E7A-74C9-4ADB-B68D-5C116DCB7849}"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DA22E7A-74C9-4ADB-B68D-5C116DCB7849}"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DA22E7A-74C9-4ADB-B68D-5C116DCB784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AE58B211-23E3-4F2F-9FF4-C6C6A7157846}" type="datetimeFigureOut">
              <a:rPr lang="ru-RU" smtClean="0"/>
              <a:pPr/>
              <a:t>24.11.2010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DA22E7A-74C9-4ADB-B68D-5C116DCB7849}"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E58B211-23E3-4F2F-9FF4-C6C6A7157846}" type="datetimeFigureOut">
              <a:rPr lang="ru-RU" smtClean="0"/>
              <a:pPr/>
              <a:t>24.11.2010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DA22E7A-74C9-4ADB-B68D-5C116DCB7849}"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971600" y="2132856"/>
            <a:ext cx="7406640" cy="1472184"/>
          </a:xfrm>
        </p:spPr>
        <p:txBody>
          <a:bodyPr>
            <a:noAutofit/>
          </a:bodyPr>
          <a:lstStyle/>
          <a:p>
            <a:pPr algn="ctr"/>
            <a:r>
              <a:rPr lang="ru-RU" sz="6000" i="1" dirty="0" smtClean="0">
                <a:solidFill>
                  <a:srgbClr val="002060"/>
                </a:solidFill>
              </a:rPr>
              <a:t>Отрицательные частицы </a:t>
            </a:r>
            <a:endParaRPr lang="ru-RU" sz="6000" i="1" dirty="0">
              <a:solidFill>
                <a:srgbClr val="002060"/>
              </a:solidFill>
            </a:endParaRPr>
          </a:p>
        </p:txBody>
      </p:sp>
      <p:sp>
        <p:nvSpPr>
          <p:cNvPr id="9" name="Подзаголовок 8"/>
          <p:cNvSpPr>
            <a:spLocks noGrp="1"/>
          </p:cNvSpPr>
          <p:nvPr>
            <p:ph type="subTitle" idx="1"/>
          </p:nvPr>
        </p:nvSpPr>
        <p:spPr>
          <a:xfrm>
            <a:off x="1187624" y="3573016"/>
            <a:ext cx="7406640" cy="1829848"/>
          </a:xfrm>
        </p:spPr>
        <p:txBody>
          <a:bodyPr>
            <a:normAutofit/>
          </a:bodyPr>
          <a:lstStyle/>
          <a:p>
            <a:pPr algn="ctr"/>
            <a:r>
              <a:rPr lang="ru-RU" sz="7200" i="1" dirty="0" smtClean="0">
                <a:solidFill>
                  <a:srgbClr val="FF0000"/>
                </a:solidFill>
              </a:rPr>
              <a:t>НЕ и НИ </a:t>
            </a:r>
            <a:endParaRPr lang="ru-RU" sz="7200" i="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rmAutofit/>
          </a:bodyPr>
          <a:lstStyle/>
          <a:p>
            <a:pPr algn="ctr">
              <a:buNone/>
            </a:pPr>
            <a:r>
              <a:rPr lang="ru-RU" sz="4400" dirty="0">
                <a:solidFill>
                  <a:srgbClr val="FF0000"/>
                </a:solidFill>
              </a:rPr>
              <a:t>г) частица </a:t>
            </a:r>
            <a:r>
              <a:rPr lang="ru-RU" sz="4400" dirty="0" smtClean="0">
                <a:solidFill>
                  <a:srgbClr val="FF0000"/>
                </a:solidFill>
              </a:rPr>
              <a:t>НЕ входит </a:t>
            </a:r>
            <a:r>
              <a:rPr lang="ru-RU" sz="4400" dirty="0">
                <a:solidFill>
                  <a:srgbClr val="FF0000"/>
                </a:solidFill>
              </a:rPr>
              <a:t>в состав устойчивых сочетаний</a:t>
            </a:r>
            <a:r>
              <a:rPr lang="ru-RU" sz="4400" dirty="0" smtClean="0">
                <a:solidFill>
                  <a:srgbClr val="FF0000"/>
                </a:solidFill>
              </a:rPr>
              <a:t>:</a:t>
            </a:r>
          </a:p>
          <a:p>
            <a:pPr algn="ctr">
              <a:buNone/>
            </a:pPr>
            <a:r>
              <a:rPr lang="ru-RU" dirty="0" smtClean="0"/>
              <a:t> </a:t>
            </a:r>
            <a:r>
              <a:rPr lang="ru-RU" sz="5400" i="1" dirty="0">
                <a:solidFill>
                  <a:srgbClr val="7030A0"/>
                </a:solidFill>
              </a:rPr>
              <a:t>едва ли не, чуть ли не, вряд ли не, </a:t>
            </a:r>
            <a:endParaRPr lang="ru-RU" sz="5400" i="1" dirty="0" smtClean="0">
              <a:solidFill>
                <a:srgbClr val="7030A0"/>
              </a:solidFill>
            </a:endParaRPr>
          </a:p>
          <a:p>
            <a:pPr algn="ctr">
              <a:buNone/>
            </a:pPr>
            <a:r>
              <a:rPr lang="ru-RU" sz="4400" dirty="0" smtClean="0">
                <a:solidFill>
                  <a:srgbClr val="002060"/>
                </a:solidFill>
              </a:rPr>
              <a:t>обозначающих </a:t>
            </a:r>
            <a:r>
              <a:rPr lang="ru-RU" sz="4400" dirty="0">
                <a:solidFill>
                  <a:srgbClr val="C00000"/>
                </a:solidFill>
              </a:rPr>
              <a:t>предположение</a:t>
            </a:r>
            <a:r>
              <a:rPr lang="ru-RU" sz="5400" dirty="0">
                <a:solidFill>
                  <a:srgbClr val="002060"/>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Autofit/>
          </a:bodyPr>
          <a:lstStyle/>
          <a:p>
            <a:pPr algn="ctr">
              <a:buNone/>
            </a:pPr>
            <a:r>
              <a:rPr lang="ru-RU" sz="4200" dirty="0" smtClean="0">
                <a:solidFill>
                  <a:srgbClr val="FF0000"/>
                </a:solidFill>
              </a:rPr>
              <a:t>г) частица НЕ входит в состав устойчивых сочетаний:</a:t>
            </a:r>
          </a:p>
          <a:p>
            <a:pPr algn="ctr">
              <a:buNone/>
            </a:pPr>
            <a:r>
              <a:rPr lang="ru-RU" sz="4200" i="1" dirty="0" smtClean="0">
                <a:solidFill>
                  <a:srgbClr val="7030A0"/>
                </a:solidFill>
              </a:rPr>
              <a:t>далеко </a:t>
            </a:r>
            <a:r>
              <a:rPr lang="ru-RU" sz="4200" i="1" dirty="0">
                <a:solidFill>
                  <a:srgbClr val="7030A0"/>
                </a:solidFill>
              </a:rPr>
              <a:t>не, отнюдь не, </a:t>
            </a:r>
            <a:r>
              <a:rPr lang="ru-RU" sz="4200" i="1" dirty="0" smtClean="0">
                <a:solidFill>
                  <a:srgbClr val="7030A0"/>
                </a:solidFill>
              </a:rPr>
              <a:t>ничуть </a:t>
            </a:r>
            <a:r>
              <a:rPr lang="ru-RU" sz="4200" i="1" dirty="0">
                <a:solidFill>
                  <a:srgbClr val="7030A0"/>
                </a:solidFill>
              </a:rPr>
              <a:t>не, нисколько не, вовсе не, </a:t>
            </a:r>
            <a:endParaRPr lang="ru-RU" sz="4200" i="1" dirty="0" smtClean="0">
              <a:solidFill>
                <a:srgbClr val="7030A0"/>
              </a:solidFill>
            </a:endParaRPr>
          </a:p>
          <a:p>
            <a:pPr algn="ctr">
              <a:buNone/>
            </a:pPr>
            <a:r>
              <a:rPr lang="ru-RU" sz="4200" dirty="0" smtClean="0"/>
              <a:t>о</a:t>
            </a:r>
            <a:r>
              <a:rPr lang="ru-RU" sz="4200" dirty="0" smtClean="0"/>
              <a:t>бозначающих</a:t>
            </a:r>
          </a:p>
          <a:p>
            <a:pPr algn="ctr">
              <a:buNone/>
            </a:pPr>
            <a:r>
              <a:rPr lang="ru-RU" sz="4200" dirty="0" smtClean="0"/>
              <a:t> </a:t>
            </a:r>
            <a:r>
              <a:rPr lang="ru-RU" sz="4200" dirty="0">
                <a:solidFill>
                  <a:srgbClr val="C00000"/>
                </a:solidFill>
              </a:rPr>
              <a:t>усиленное отрицание</a:t>
            </a:r>
            <a:r>
              <a:rPr lang="ru-RU" sz="420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Autofit/>
          </a:bodyPr>
          <a:lstStyle/>
          <a:p>
            <a:pPr>
              <a:buNone/>
            </a:pPr>
            <a:r>
              <a:rPr lang="ru-RU" sz="3600" dirty="0" smtClean="0"/>
              <a:t>Например: </a:t>
            </a:r>
          </a:p>
          <a:p>
            <a:pPr>
              <a:buFont typeface="Wingdings" pitchFamily="2" charset="2"/>
              <a:buChar char="ü"/>
            </a:pPr>
            <a:r>
              <a:rPr lang="ru-RU" sz="3600" i="1" dirty="0" smtClean="0">
                <a:solidFill>
                  <a:srgbClr val="7030A0"/>
                </a:solidFill>
              </a:rPr>
              <a:t>едва </a:t>
            </a:r>
            <a:r>
              <a:rPr lang="ru-RU" sz="3600" i="1" dirty="0">
                <a:solidFill>
                  <a:srgbClr val="7030A0"/>
                </a:solidFill>
              </a:rPr>
              <a:t>ли не </a:t>
            </a:r>
            <a:r>
              <a:rPr lang="ru-RU" sz="3600" i="1" dirty="0"/>
              <a:t>лучший стрелок</a:t>
            </a:r>
            <a:r>
              <a:rPr lang="ru-RU" sz="3600" i="1" dirty="0" smtClean="0"/>
              <a:t>,</a:t>
            </a:r>
          </a:p>
          <a:p>
            <a:pPr>
              <a:buFont typeface="Wingdings" pitchFamily="2" charset="2"/>
              <a:buChar char="ü"/>
            </a:pPr>
            <a:r>
              <a:rPr lang="ru-RU" sz="3600" i="1" dirty="0" smtClean="0">
                <a:solidFill>
                  <a:srgbClr val="7030A0"/>
                </a:solidFill>
              </a:rPr>
              <a:t> </a:t>
            </a:r>
            <a:r>
              <a:rPr lang="ru-RU" sz="3600" i="1" dirty="0">
                <a:solidFill>
                  <a:srgbClr val="7030A0"/>
                </a:solidFill>
              </a:rPr>
              <a:t>чуть ли не </a:t>
            </a:r>
            <a:r>
              <a:rPr lang="ru-RU" sz="3600" i="1" dirty="0"/>
              <a:t>в пять часов утра</a:t>
            </a:r>
            <a:r>
              <a:rPr lang="ru-RU" sz="3600" i="1" dirty="0" smtClean="0"/>
              <a:t>,</a:t>
            </a:r>
          </a:p>
          <a:p>
            <a:pPr>
              <a:buFont typeface="Wingdings" pitchFamily="2" charset="2"/>
              <a:buChar char="ü"/>
            </a:pPr>
            <a:r>
              <a:rPr lang="ru-RU" sz="3600" i="1" dirty="0" smtClean="0">
                <a:solidFill>
                  <a:srgbClr val="7030A0"/>
                </a:solidFill>
              </a:rPr>
              <a:t> </a:t>
            </a:r>
            <a:r>
              <a:rPr lang="ru-RU" sz="3600" i="1" dirty="0">
                <a:solidFill>
                  <a:srgbClr val="7030A0"/>
                </a:solidFill>
              </a:rPr>
              <a:t>отнюдь не </a:t>
            </a:r>
            <a:r>
              <a:rPr lang="ru-RU" sz="3600" i="1" dirty="0"/>
              <a:t>справедливое решение, </a:t>
            </a:r>
            <a:endParaRPr lang="ru-RU" sz="3600" i="1" dirty="0" smtClean="0"/>
          </a:p>
          <a:p>
            <a:pPr>
              <a:buFont typeface="Wingdings" pitchFamily="2" charset="2"/>
              <a:buChar char="ü"/>
            </a:pPr>
            <a:r>
              <a:rPr lang="ru-RU" sz="3600" i="1" dirty="0" smtClean="0">
                <a:solidFill>
                  <a:srgbClr val="7030A0"/>
                </a:solidFill>
              </a:rPr>
              <a:t>вовсе </a:t>
            </a:r>
            <a:r>
              <a:rPr lang="ru-RU" sz="3600" i="1" dirty="0">
                <a:solidFill>
                  <a:srgbClr val="7030A0"/>
                </a:solidFill>
              </a:rPr>
              <a:t>не </a:t>
            </a:r>
            <a:r>
              <a:rPr lang="ru-RU" sz="3600" i="1" dirty="0"/>
              <a:t>плохой товар, </a:t>
            </a:r>
            <a:endParaRPr lang="ru-RU" sz="3600" i="1" dirty="0" smtClean="0"/>
          </a:p>
          <a:p>
            <a:pPr>
              <a:buFont typeface="Wingdings" pitchFamily="2" charset="2"/>
              <a:buChar char="ü"/>
            </a:pPr>
            <a:r>
              <a:rPr lang="ru-RU" sz="3600" i="1" dirty="0" smtClean="0">
                <a:solidFill>
                  <a:srgbClr val="7030A0"/>
                </a:solidFill>
              </a:rPr>
              <a:t>далеко </a:t>
            </a:r>
            <a:r>
              <a:rPr lang="ru-RU" sz="3600" i="1" dirty="0">
                <a:solidFill>
                  <a:srgbClr val="7030A0"/>
                </a:solidFill>
              </a:rPr>
              <a:t>не</a:t>
            </a:r>
            <a:r>
              <a:rPr lang="ru-RU" sz="3600" i="1" dirty="0"/>
              <a:t> надежное средство;</a:t>
            </a:r>
          </a:p>
          <a:p>
            <a:pPr>
              <a:buNone/>
            </a:pPr>
            <a:endParaRPr lang="ru-RU"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rmAutofit lnSpcReduction="10000"/>
          </a:bodyPr>
          <a:lstStyle/>
          <a:p>
            <a:pPr>
              <a:buNone/>
            </a:pPr>
            <a:r>
              <a:rPr lang="ru-RU" sz="4000" dirty="0" err="1">
                <a:solidFill>
                  <a:srgbClr val="FF0000"/>
                </a:solidFill>
              </a:rPr>
              <a:t>д</a:t>
            </a:r>
            <a:r>
              <a:rPr lang="ru-RU" sz="4000" dirty="0">
                <a:solidFill>
                  <a:srgbClr val="FF0000"/>
                </a:solidFill>
              </a:rPr>
              <a:t>) частица не входит в состав сочинительных союзов: </a:t>
            </a:r>
            <a:endParaRPr lang="ru-RU" sz="4000" dirty="0" smtClean="0">
              <a:solidFill>
                <a:srgbClr val="FF0000"/>
              </a:solidFill>
            </a:endParaRPr>
          </a:p>
          <a:p>
            <a:pPr>
              <a:buNone/>
            </a:pPr>
            <a:r>
              <a:rPr lang="ru-RU" sz="5400" i="1" dirty="0" smtClean="0">
                <a:solidFill>
                  <a:srgbClr val="7030A0"/>
                </a:solidFill>
              </a:rPr>
              <a:t>не </a:t>
            </a:r>
            <a:r>
              <a:rPr lang="ru-RU" sz="5400" i="1" dirty="0">
                <a:solidFill>
                  <a:srgbClr val="7030A0"/>
                </a:solidFill>
              </a:rPr>
              <a:t>то; не то </a:t>
            </a:r>
            <a:r>
              <a:rPr lang="ru-RU" sz="5400" i="1" dirty="0" smtClean="0">
                <a:solidFill>
                  <a:srgbClr val="7030A0"/>
                </a:solidFill>
              </a:rPr>
              <a:t>– не то</a:t>
            </a:r>
            <a:r>
              <a:rPr lang="ru-RU" sz="5400" i="1" dirty="0">
                <a:solidFill>
                  <a:srgbClr val="7030A0"/>
                </a:solidFill>
              </a:rPr>
              <a:t>; </a:t>
            </a:r>
            <a:endParaRPr lang="ru-RU" sz="5400" i="1" dirty="0" smtClean="0">
              <a:solidFill>
                <a:srgbClr val="7030A0"/>
              </a:solidFill>
            </a:endParaRPr>
          </a:p>
          <a:p>
            <a:pPr>
              <a:buNone/>
            </a:pPr>
            <a:r>
              <a:rPr lang="ru-RU" sz="5400" i="1" dirty="0" smtClean="0">
                <a:solidFill>
                  <a:srgbClr val="7030A0"/>
                </a:solidFill>
              </a:rPr>
              <a:t>не </a:t>
            </a:r>
            <a:r>
              <a:rPr lang="ru-RU" sz="5400" i="1" dirty="0">
                <a:solidFill>
                  <a:srgbClr val="7030A0"/>
                </a:solidFill>
              </a:rPr>
              <a:t>только </a:t>
            </a:r>
            <a:r>
              <a:rPr lang="ru-RU" sz="5400" i="1" dirty="0" smtClean="0">
                <a:solidFill>
                  <a:srgbClr val="7030A0"/>
                </a:solidFill>
              </a:rPr>
              <a:t>– но; </a:t>
            </a:r>
          </a:p>
          <a:p>
            <a:pPr>
              <a:buNone/>
            </a:pPr>
            <a:r>
              <a:rPr lang="ru-RU" sz="5400" i="1" dirty="0" smtClean="0">
                <a:solidFill>
                  <a:srgbClr val="7030A0"/>
                </a:solidFill>
              </a:rPr>
              <a:t>не </a:t>
            </a:r>
            <a:r>
              <a:rPr lang="ru-RU" sz="5400" i="1" dirty="0">
                <a:solidFill>
                  <a:srgbClr val="7030A0"/>
                </a:solidFill>
              </a:rPr>
              <a:t>то что не </a:t>
            </a:r>
            <a:r>
              <a:rPr lang="ru-RU" sz="5400" i="1" dirty="0" smtClean="0">
                <a:solidFill>
                  <a:srgbClr val="7030A0"/>
                </a:solidFill>
              </a:rPr>
              <a:t>– а; </a:t>
            </a:r>
          </a:p>
          <a:p>
            <a:pPr>
              <a:buNone/>
            </a:pPr>
            <a:r>
              <a:rPr lang="ru-RU" sz="5400" i="1" dirty="0" smtClean="0">
                <a:solidFill>
                  <a:srgbClr val="7030A0"/>
                </a:solidFill>
              </a:rPr>
              <a:t>не </a:t>
            </a:r>
            <a:r>
              <a:rPr lang="ru-RU" sz="5400" i="1" dirty="0">
                <a:solidFill>
                  <a:srgbClr val="7030A0"/>
                </a:solidFill>
              </a:rPr>
              <a:t>то чтобы не </a:t>
            </a:r>
            <a:r>
              <a:rPr lang="ru-RU" sz="5400" i="1" dirty="0" smtClean="0">
                <a:solidFill>
                  <a:srgbClr val="7030A0"/>
                </a:solidFill>
              </a:rPr>
              <a:t>– а:</a:t>
            </a:r>
            <a:endParaRPr lang="ru-RU" sz="5400" i="1" dirty="0">
              <a:solidFill>
                <a:srgbClr val="7030A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lstStyle/>
          <a:p>
            <a:pPr>
              <a:buFont typeface="Wingdings" pitchFamily="2" charset="2"/>
              <a:buChar char="ü"/>
            </a:pPr>
            <a:r>
              <a:rPr lang="ru-RU" sz="4000" i="1" dirty="0"/>
              <a:t>Отдай кольцо и </a:t>
            </a:r>
            <a:r>
              <a:rPr lang="ru-RU" sz="4000" i="1" dirty="0" smtClean="0"/>
              <a:t>ступай,  </a:t>
            </a:r>
            <a:r>
              <a:rPr lang="ru-RU" sz="4000" i="1" dirty="0">
                <a:solidFill>
                  <a:srgbClr val="00B0F0"/>
                </a:solidFill>
              </a:rPr>
              <a:t>не то </a:t>
            </a:r>
            <a:r>
              <a:rPr lang="ru-RU" sz="4000" i="1" dirty="0"/>
              <a:t>я с тобой сделаю то, чего ты не ожидаешь (Пушкин). </a:t>
            </a:r>
          </a:p>
          <a:p>
            <a:pPr>
              <a:buFont typeface="Wingdings" pitchFamily="2" charset="2"/>
              <a:buChar char="ü"/>
            </a:pPr>
            <a:r>
              <a:rPr lang="ru-RU" sz="4000" i="1" dirty="0" smtClean="0"/>
              <a:t>Наверху за потолком кто-то </a:t>
            </a:r>
            <a:r>
              <a:rPr lang="ru-RU" sz="4000" i="1" dirty="0" smtClean="0">
                <a:solidFill>
                  <a:srgbClr val="00B0F0"/>
                </a:solidFill>
              </a:rPr>
              <a:t>не то </a:t>
            </a:r>
            <a:r>
              <a:rPr lang="ru-RU" sz="4000" i="1" dirty="0" smtClean="0"/>
              <a:t>стонет, </a:t>
            </a:r>
            <a:r>
              <a:rPr lang="ru-RU" sz="4000" i="1" dirty="0" smtClean="0">
                <a:solidFill>
                  <a:srgbClr val="00B0F0"/>
                </a:solidFill>
              </a:rPr>
              <a:t>не то </a:t>
            </a:r>
            <a:r>
              <a:rPr lang="ru-RU" sz="4000" i="1" dirty="0" smtClean="0"/>
              <a:t>смеется (Чехов). </a:t>
            </a:r>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    </a:t>
            </a:r>
            <a:r>
              <a:rPr lang="ru-RU" sz="5400" i="1" dirty="0" smtClean="0">
                <a:solidFill>
                  <a:srgbClr val="FF0000"/>
                </a:solidFill>
              </a:rPr>
              <a:t>НИ </a:t>
            </a:r>
            <a:r>
              <a:rPr lang="ru-RU" sz="5400" i="1" dirty="0"/>
              <a:t>— частица </a:t>
            </a:r>
            <a:r>
              <a:rPr lang="ru-RU" sz="5400" i="1" dirty="0">
                <a:solidFill>
                  <a:srgbClr val="FF0000"/>
                </a:solidFill>
              </a:rPr>
              <a:t>усилительная</a:t>
            </a:r>
            <a:r>
              <a:rPr lang="ru-RU" sz="5400" i="1" dirty="0"/>
              <a:t>, она употребляется в двух основных значениях: </a:t>
            </a:r>
            <a:r>
              <a:rPr lang="ru-RU" sz="5400" i="1" dirty="0">
                <a:solidFill>
                  <a:srgbClr val="0070C0"/>
                </a:solidFill>
              </a:rPr>
              <a:t>усиливает</a:t>
            </a:r>
            <a:r>
              <a:rPr lang="ru-RU" sz="5400" i="1" dirty="0">
                <a:solidFill>
                  <a:srgbClr val="FF0000"/>
                </a:solidFill>
              </a:rPr>
              <a:t> утверждение и </a:t>
            </a:r>
            <a:r>
              <a:rPr lang="ru-RU" sz="5400" i="1" dirty="0">
                <a:solidFill>
                  <a:srgbClr val="0070C0"/>
                </a:solidFill>
              </a:rPr>
              <a:t>усиливает</a:t>
            </a:r>
            <a:r>
              <a:rPr lang="ru-RU" sz="5400" i="1" dirty="0">
                <a:solidFill>
                  <a:srgbClr val="FF0000"/>
                </a:solidFill>
              </a:rPr>
              <a:t> отрицание</a:t>
            </a:r>
            <a:r>
              <a:rPr lang="ru-RU" sz="5400" i="1"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solidFill>
                <a:srgbClr val="7030A0"/>
              </a:solidFill>
            </a:endParaRPr>
          </a:p>
        </p:txBody>
      </p:sp>
      <p:sp>
        <p:nvSpPr>
          <p:cNvPr id="3" name="Содержимое 2"/>
          <p:cNvSpPr>
            <a:spLocks noGrp="1"/>
          </p:cNvSpPr>
          <p:nvPr>
            <p:ph idx="1"/>
          </p:nvPr>
        </p:nvSpPr>
        <p:spPr/>
        <p:txBody>
          <a:bodyPr>
            <a:normAutofit fontScale="92500" lnSpcReduction="20000"/>
          </a:bodyPr>
          <a:lstStyle/>
          <a:p>
            <a:pPr>
              <a:buNone/>
            </a:pPr>
            <a:r>
              <a:rPr lang="ru-RU" sz="6000" dirty="0" smtClean="0">
                <a:solidFill>
                  <a:srgbClr val="0070C0"/>
                </a:solidFill>
              </a:rPr>
              <a:t>1. Усиление отрицания</a:t>
            </a:r>
          </a:p>
          <a:p>
            <a:pPr>
              <a:buFont typeface="Wingdings" pitchFamily="2" charset="2"/>
              <a:buChar char="ü"/>
            </a:pPr>
            <a:r>
              <a:rPr lang="ru-RU" sz="3600" i="1" dirty="0">
                <a:solidFill>
                  <a:srgbClr val="00B0F0"/>
                </a:solidFill>
              </a:rPr>
              <a:t>Ни </a:t>
            </a:r>
            <a:r>
              <a:rPr lang="ru-RU" sz="3600" i="1" dirty="0"/>
              <a:t>косточкой нигде не мог я поживиться (Крылов</a:t>
            </a:r>
            <a:r>
              <a:rPr lang="ru-RU" sz="3600" i="1" dirty="0" smtClean="0"/>
              <a:t>).</a:t>
            </a:r>
          </a:p>
          <a:p>
            <a:pPr>
              <a:buFont typeface="Wingdings" pitchFamily="2" charset="2"/>
              <a:buChar char="ü"/>
            </a:pPr>
            <a:r>
              <a:rPr lang="ru-RU" sz="3600" i="1" dirty="0" smtClean="0"/>
              <a:t>На небе позади не было </a:t>
            </a:r>
            <a:r>
              <a:rPr lang="ru-RU" sz="3600" i="1" dirty="0" smtClean="0">
                <a:solidFill>
                  <a:srgbClr val="00B0F0"/>
                </a:solidFill>
              </a:rPr>
              <a:t>ни</a:t>
            </a:r>
            <a:r>
              <a:rPr lang="ru-RU" sz="3600" i="1" dirty="0" smtClean="0"/>
              <a:t> одного просвета (Фадеев).</a:t>
            </a:r>
          </a:p>
          <a:p>
            <a:pPr>
              <a:buFont typeface="Wingdings" pitchFamily="2" charset="2"/>
              <a:buChar char="ü"/>
            </a:pPr>
            <a:r>
              <a:rPr lang="ru-RU" sz="3600" i="1" dirty="0" smtClean="0"/>
              <a:t>Метелица даже </a:t>
            </a:r>
            <a:r>
              <a:rPr lang="ru-RU" sz="3600" i="1" dirty="0" smtClean="0">
                <a:solidFill>
                  <a:srgbClr val="00B0F0"/>
                </a:solidFill>
              </a:rPr>
              <a:t>ни </a:t>
            </a:r>
            <a:r>
              <a:rPr lang="ru-RU" sz="3600" i="1" dirty="0" smtClean="0"/>
              <a:t>разу не посмотрел на спрашивающих (Фадеев).</a:t>
            </a:r>
          </a:p>
          <a:p>
            <a:pPr>
              <a:buFont typeface="Wingdings" pitchFamily="2" charset="2"/>
              <a:buChar char="ü"/>
            </a:pPr>
            <a:r>
              <a:rPr lang="ru-RU" sz="3600" i="1" dirty="0" smtClean="0"/>
              <a:t>В деревне теперь </a:t>
            </a:r>
            <a:r>
              <a:rPr lang="ru-RU" sz="3600" i="1" dirty="0" smtClean="0">
                <a:solidFill>
                  <a:srgbClr val="00B0F0"/>
                </a:solidFill>
              </a:rPr>
              <a:t>ни</a:t>
            </a:r>
            <a:r>
              <a:rPr lang="ru-RU" sz="3600" i="1" dirty="0" smtClean="0"/>
              <a:t> души: все в поле (Фадеев).</a:t>
            </a:r>
          </a:p>
          <a:p>
            <a:pPr>
              <a:buFont typeface="Wingdings" pitchFamily="2" charset="2"/>
              <a:buChar char="ü"/>
            </a:pPr>
            <a:endParaRPr lang="ru-RU" sz="3600" i="1" dirty="0" smtClean="0"/>
          </a:p>
          <a:p>
            <a:pPr>
              <a:buNone/>
            </a:pPr>
            <a:endParaRPr lang="ru-RU" sz="3600" dirty="0" smtClean="0"/>
          </a:p>
          <a:p>
            <a:pPr>
              <a:buFont typeface="Wingdings" pitchFamily="2" charset="2"/>
              <a:buChar char="ü"/>
            </a:pPr>
            <a:endParaRPr lang="ru-RU" sz="3600" dirty="0" smtClean="0"/>
          </a:p>
          <a:p>
            <a:pPr>
              <a:buNone/>
            </a:pPr>
            <a:endParaRPr lang="ru-RU" sz="3600" dirty="0"/>
          </a:p>
          <a:p>
            <a:pPr>
              <a:buNone/>
            </a:pPr>
            <a:endParaRPr lang="ru-RU" sz="6000"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sz="4800" dirty="0"/>
              <a:t>Повторяющаяся частица ни приобретает значение </a:t>
            </a:r>
            <a:r>
              <a:rPr lang="ru-RU" sz="4800" dirty="0" smtClean="0"/>
              <a:t>союза:</a:t>
            </a:r>
          </a:p>
          <a:p>
            <a:pPr>
              <a:buFont typeface="Wingdings" pitchFamily="2" charset="2"/>
              <a:buChar char="ü"/>
            </a:pPr>
            <a:r>
              <a:rPr lang="ru-RU" i="1" dirty="0" smtClean="0"/>
              <a:t>Нигде не было видно </a:t>
            </a:r>
            <a:r>
              <a:rPr lang="ru-RU" i="1" dirty="0" smtClean="0">
                <a:solidFill>
                  <a:srgbClr val="00B0F0"/>
                </a:solidFill>
              </a:rPr>
              <a:t>ни </a:t>
            </a:r>
            <a:r>
              <a:rPr lang="ru-RU" i="1" dirty="0" smtClean="0"/>
              <a:t>воды, </a:t>
            </a:r>
            <a:r>
              <a:rPr lang="ru-RU" i="1" dirty="0" smtClean="0">
                <a:solidFill>
                  <a:srgbClr val="00B0F0"/>
                </a:solidFill>
              </a:rPr>
              <a:t>ни </a:t>
            </a:r>
            <a:r>
              <a:rPr lang="ru-RU" i="1" dirty="0" smtClean="0"/>
              <a:t>деревьев (Чехов).</a:t>
            </a:r>
          </a:p>
          <a:p>
            <a:pPr>
              <a:buFont typeface="Wingdings" pitchFamily="2" charset="2"/>
              <a:buChar char="ü"/>
            </a:pPr>
            <a:r>
              <a:rPr lang="ru-RU" i="1" dirty="0" smtClean="0"/>
              <a:t> </a:t>
            </a:r>
            <a:r>
              <a:rPr lang="ru-RU" i="1" dirty="0" smtClean="0">
                <a:solidFill>
                  <a:srgbClr val="00B0F0"/>
                </a:solidFill>
              </a:rPr>
              <a:t>Ни </a:t>
            </a:r>
            <a:r>
              <a:rPr lang="ru-RU" i="1" dirty="0" smtClean="0"/>
              <a:t>музы, </a:t>
            </a:r>
            <a:r>
              <a:rPr lang="ru-RU" i="1" dirty="0" smtClean="0">
                <a:solidFill>
                  <a:srgbClr val="00B0F0"/>
                </a:solidFill>
              </a:rPr>
              <a:t>ни </a:t>
            </a:r>
            <a:r>
              <a:rPr lang="ru-RU" i="1" dirty="0" smtClean="0"/>
              <a:t>труды, </a:t>
            </a:r>
            <a:r>
              <a:rPr lang="ru-RU" i="1" dirty="0" smtClean="0">
                <a:solidFill>
                  <a:srgbClr val="00B0F0"/>
                </a:solidFill>
              </a:rPr>
              <a:t>ни </a:t>
            </a:r>
            <a:r>
              <a:rPr lang="ru-RU" i="1" dirty="0" smtClean="0"/>
              <a:t>радости досуга - ничто не заменит единственного друга (Пушкин).</a:t>
            </a:r>
          </a:p>
          <a:p>
            <a:pPr>
              <a:buFont typeface="Wingdings" pitchFamily="2" charset="2"/>
              <a:buChar char="ü"/>
            </a:pPr>
            <a:r>
              <a:rPr lang="ru-RU" i="1" dirty="0" smtClean="0"/>
              <a:t>Но толпы бегут, не замечая </a:t>
            </a:r>
            <a:r>
              <a:rPr lang="ru-RU" i="1" dirty="0" smtClean="0">
                <a:solidFill>
                  <a:srgbClr val="00B0F0"/>
                </a:solidFill>
              </a:rPr>
              <a:t>ни</a:t>
            </a:r>
            <a:r>
              <a:rPr lang="ru-RU" i="1" dirty="0" smtClean="0"/>
              <a:t> его, </a:t>
            </a:r>
            <a:r>
              <a:rPr lang="ru-RU" i="1" dirty="0" smtClean="0">
                <a:solidFill>
                  <a:srgbClr val="00B0F0"/>
                </a:solidFill>
              </a:rPr>
              <a:t>ни </a:t>
            </a:r>
            <a:r>
              <a:rPr lang="ru-RU" i="1" dirty="0" smtClean="0">
                <a:solidFill>
                  <a:schemeClr val="tx1">
                    <a:lumMod val="95000"/>
                    <a:lumOff val="5000"/>
                  </a:schemeClr>
                </a:solidFill>
              </a:rPr>
              <a:t>е</a:t>
            </a:r>
            <a:r>
              <a:rPr lang="ru-RU" i="1" dirty="0" smtClean="0"/>
              <a:t>го тоски (Чехов).</a:t>
            </a:r>
          </a:p>
          <a:p>
            <a:pPr>
              <a:buFont typeface="Wingdings" pitchFamily="2" charset="2"/>
              <a:buChar char="ü"/>
            </a:pPr>
            <a:r>
              <a:rPr lang="ru-RU" i="1" dirty="0" smtClean="0"/>
              <a:t>Я не знаю </a:t>
            </a:r>
            <a:r>
              <a:rPr lang="ru-RU" i="1" dirty="0" smtClean="0">
                <a:solidFill>
                  <a:srgbClr val="00B0F0"/>
                </a:solidFill>
              </a:rPr>
              <a:t>ни</a:t>
            </a:r>
            <a:r>
              <a:rPr lang="ru-RU" i="1" dirty="0" smtClean="0"/>
              <a:t> кто вы, </a:t>
            </a:r>
            <a:r>
              <a:rPr lang="ru-RU" i="1" dirty="0" smtClean="0">
                <a:solidFill>
                  <a:srgbClr val="00B0F0"/>
                </a:solidFill>
              </a:rPr>
              <a:t>ни</a:t>
            </a:r>
            <a:r>
              <a:rPr lang="ru-RU" i="1" dirty="0" smtClean="0"/>
              <a:t> кто он (Тургенев).</a:t>
            </a:r>
          </a:p>
          <a:p>
            <a:pPr>
              <a:buNone/>
            </a:pPr>
            <a:endParaRPr lang="ru-RU" i="1" dirty="0" smtClean="0"/>
          </a:p>
          <a:p>
            <a:endParaRPr lang="ru-RU" i="1" dirty="0" smtClean="0"/>
          </a:p>
          <a:p>
            <a:pPr>
              <a:buFont typeface="Wingdings" pitchFamily="2" charset="2"/>
              <a:buChar char="ü"/>
            </a:pPr>
            <a:endParaRPr lang="ru-RU" i="1" dirty="0" smtClean="0"/>
          </a:p>
          <a:p>
            <a:endParaRPr lang="ru-RU"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Autofit/>
          </a:bodyPr>
          <a:lstStyle/>
          <a:p>
            <a:pPr algn="ctr">
              <a:buNone/>
            </a:pPr>
            <a:r>
              <a:rPr lang="ru-RU" sz="5400" i="1" dirty="0" smtClean="0">
                <a:solidFill>
                  <a:srgbClr val="00B0F0"/>
                </a:solidFill>
              </a:rPr>
              <a:t>Необходимо обратить внимание на </a:t>
            </a:r>
            <a:r>
              <a:rPr lang="ru-RU" sz="5400" i="1" dirty="0" smtClean="0">
                <a:solidFill>
                  <a:srgbClr val="FF0000"/>
                </a:solidFill>
              </a:rPr>
              <a:t>отдельные случаи </a:t>
            </a:r>
            <a:r>
              <a:rPr lang="ru-RU" sz="5400" i="1" dirty="0" smtClean="0">
                <a:solidFill>
                  <a:srgbClr val="00B0F0"/>
                </a:solidFill>
              </a:rPr>
              <a:t>употребления частицы НИ:</a:t>
            </a:r>
          </a:p>
          <a:p>
            <a:pPr algn="ctr">
              <a:buNone/>
            </a:pPr>
            <a:endParaRPr lang="ru-RU" sz="6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sz="5400" dirty="0"/>
              <a:t>а) частица </a:t>
            </a:r>
            <a:r>
              <a:rPr lang="ru-RU" sz="5400" dirty="0" smtClean="0">
                <a:solidFill>
                  <a:srgbClr val="00B0F0"/>
                </a:solidFill>
              </a:rPr>
              <a:t>НИ</a:t>
            </a:r>
            <a:r>
              <a:rPr lang="ru-RU" sz="5400" dirty="0" smtClean="0"/>
              <a:t> </a:t>
            </a:r>
            <a:r>
              <a:rPr lang="ru-RU" sz="5400" dirty="0"/>
              <a:t>употребляется перед сказуемым в придаточных </a:t>
            </a:r>
            <a:r>
              <a:rPr lang="ru-RU" sz="5400" dirty="0" smtClean="0"/>
              <a:t>предложениях с уступительным оттенком </a:t>
            </a:r>
            <a:r>
              <a:rPr lang="ru-RU" sz="5400" dirty="0"/>
              <a:t>для </a:t>
            </a:r>
            <a:r>
              <a:rPr lang="ru-RU" sz="5400" dirty="0">
                <a:solidFill>
                  <a:srgbClr val="FF0000"/>
                </a:solidFill>
              </a:rPr>
              <a:t>усиления утвердительного </a:t>
            </a:r>
            <a:r>
              <a:rPr lang="ru-RU" sz="5400" dirty="0" smtClean="0">
                <a:solidFill>
                  <a:srgbClr val="FF0000"/>
                </a:solidFill>
              </a:rPr>
              <a:t>смысла</a:t>
            </a:r>
            <a:r>
              <a:rPr lang="ru-RU" sz="5400" dirty="0" smtClean="0"/>
              <a:t>: </a:t>
            </a:r>
            <a:endParaRPr lang="ru-RU" sz="5400" dirty="0"/>
          </a:p>
          <a:p>
            <a:pPr>
              <a:buNone/>
            </a:pPr>
            <a:r>
              <a:rPr lang="ru-RU" sz="5400" dirty="0"/>
              <a:t> </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solidFill>
                <a:srgbClr val="002060"/>
              </a:solidFill>
            </a:endParaRPr>
          </a:p>
        </p:txBody>
      </p:sp>
      <p:sp>
        <p:nvSpPr>
          <p:cNvPr id="3" name="Содержимое 2"/>
          <p:cNvSpPr>
            <a:spLocks noGrp="1"/>
          </p:cNvSpPr>
          <p:nvPr>
            <p:ph idx="1"/>
          </p:nvPr>
        </p:nvSpPr>
        <p:spPr/>
        <p:txBody>
          <a:bodyPr>
            <a:normAutofit fontScale="47500" lnSpcReduction="20000"/>
          </a:bodyPr>
          <a:lstStyle/>
          <a:p>
            <a:pPr marL="1371600" indent="-1371600">
              <a:buNone/>
            </a:pPr>
            <a:r>
              <a:rPr lang="ru-RU" sz="8500" dirty="0" smtClean="0">
                <a:solidFill>
                  <a:srgbClr val="FF0000"/>
                </a:solidFill>
              </a:rPr>
              <a:t>1. Отрицание .</a:t>
            </a:r>
          </a:p>
          <a:p>
            <a:pPr marL="1371600" indent="-1371600" algn="ctr">
              <a:buNone/>
            </a:pPr>
            <a:r>
              <a:rPr lang="ru-RU" sz="8000" dirty="0" smtClean="0"/>
              <a:t>НЕ может стоять перед различными частями речи и передавать полное отрицание.</a:t>
            </a:r>
            <a:endParaRPr lang="ru-RU" sz="8500" dirty="0" smtClean="0">
              <a:solidFill>
                <a:srgbClr val="FF0000"/>
              </a:solidFill>
            </a:endParaRPr>
          </a:p>
          <a:p>
            <a:pPr>
              <a:buFont typeface="Wingdings" pitchFamily="2" charset="2"/>
              <a:buChar char="ü"/>
            </a:pPr>
            <a:r>
              <a:rPr lang="ru-RU" sz="7400" dirty="0" smtClean="0">
                <a:solidFill>
                  <a:srgbClr val="0070C0"/>
                </a:solidFill>
              </a:rPr>
              <a:t> </a:t>
            </a:r>
            <a:r>
              <a:rPr lang="ru-RU" sz="9300" i="1" dirty="0" smtClean="0">
                <a:solidFill>
                  <a:srgbClr val="0070C0"/>
                </a:solidFill>
              </a:rPr>
              <a:t>Не </a:t>
            </a:r>
            <a:r>
              <a:rPr lang="ru-RU" sz="9300" i="1" dirty="0">
                <a:solidFill>
                  <a:srgbClr val="0070C0"/>
                </a:solidFill>
              </a:rPr>
              <a:t>я </a:t>
            </a:r>
            <a:r>
              <a:rPr lang="ru-RU" sz="9300" i="1" dirty="0"/>
              <a:t>говорил об этом. </a:t>
            </a:r>
            <a:endParaRPr lang="ru-RU" sz="9300" i="1" dirty="0" smtClean="0"/>
          </a:p>
          <a:p>
            <a:pPr>
              <a:buFont typeface="Wingdings" pitchFamily="2" charset="2"/>
              <a:buChar char="ü"/>
            </a:pPr>
            <a:r>
              <a:rPr lang="ru-RU" sz="9300" i="1" dirty="0" smtClean="0"/>
              <a:t> Я </a:t>
            </a:r>
            <a:r>
              <a:rPr lang="ru-RU" sz="9300" i="1" dirty="0">
                <a:solidFill>
                  <a:srgbClr val="0070C0"/>
                </a:solidFill>
              </a:rPr>
              <a:t>не говорил </a:t>
            </a:r>
            <a:r>
              <a:rPr lang="ru-RU" sz="9300" i="1" dirty="0"/>
              <a:t>об этом</a:t>
            </a:r>
            <a:r>
              <a:rPr lang="ru-RU" sz="9300" i="1" dirty="0" smtClean="0"/>
              <a:t>.</a:t>
            </a:r>
          </a:p>
          <a:p>
            <a:pPr>
              <a:buFont typeface="Wingdings" pitchFamily="2" charset="2"/>
              <a:buChar char="ü"/>
            </a:pPr>
            <a:r>
              <a:rPr lang="ru-RU" sz="9300" i="1" dirty="0" smtClean="0"/>
              <a:t> </a:t>
            </a:r>
            <a:r>
              <a:rPr lang="ru-RU" sz="9300" i="1" dirty="0"/>
              <a:t>Я говорил </a:t>
            </a:r>
            <a:r>
              <a:rPr lang="ru-RU" sz="9300" i="1" dirty="0">
                <a:solidFill>
                  <a:srgbClr val="0070C0"/>
                </a:solidFill>
              </a:rPr>
              <a:t>не об этом</a:t>
            </a:r>
            <a:r>
              <a:rPr lang="ru-RU" sz="9300" i="1" dirty="0"/>
              <a:t>.</a:t>
            </a:r>
          </a:p>
          <a:p>
            <a:pPr>
              <a:buNone/>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400" dirty="0" smtClean="0">
                <a:solidFill>
                  <a:srgbClr val="7030A0"/>
                </a:solidFill>
              </a:rPr>
              <a:t>Сопоставим предложения:</a:t>
            </a:r>
            <a:endParaRPr lang="ru-RU" sz="4400" dirty="0"/>
          </a:p>
        </p:txBody>
      </p:sp>
      <p:sp>
        <p:nvSpPr>
          <p:cNvPr id="3" name="Содержимое 2"/>
          <p:cNvSpPr>
            <a:spLocks noGrp="1"/>
          </p:cNvSpPr>
          <p:nvPr>
            <p:ph sz="half" idx="1"/>
          </p:nvPr>
        </p:nvSpPr>
        <p:spPr/>
        <p:txBody>
          <a:bodyPr>
            <a:normAutofit fontScale="85000" lnSpcReduction="20000"/>
          </a:bodyPr>
          <a:lstStyle/>
          <a:p>
            <a:pPr>
              <a:buFont typeface="Wingdings" pitchFamily="2" charset="2"/>
              <a:buChar char="ü"/>
            </a:pPr>
            <a:r>
              <a:rPr lang="ru-RU" sz="4800" i="1" dirty="0" smtClean="0">
                <a:solidFill>
                  <a:srgbClr val="002060"/>
                </a:solidFill>
              </a:rPr>
              <a:t>Уснуть доктор не мог и не старался.</a:t>
            </a:r>
          </a:p>
          <a:p>
            <a:pPr algn="ctr">
              <a:buNone/>
            </a:pPr>
            <a:endParaRPr lang="ru-RU" sz="3800" i="1" dirty="0" smtClean="0">
              <a:solidFill>
                <a:srgbClr val="00B0F0"/>
              </a:solidFill>
            </a:endParaRPr>
          </a:p>
          <a:p>
            <a:pPr algn="ctr">
              <a:buNone/>
            </a:pPr>
            <a:endParaRPr lang="ru-RU" sz="3800" i="1" dirty="0" smtClean="0">
              <a:solidFill>
                <a:srgbClr val="00B0F0"/>
              </a:solidFill>
            </a:endParaRPr>
          </a:p>
          <a:p>
            <a:pPr algn="ctr">
              <a:buNone/>
            </a:pPr>
            <a:r>
              <a:rPr lang="ru-RU" sz="3800" i="1" dirty="0" smtClean="0">
                <a:solidFill>
                  <a:srgbClr val="00B0F0"/>
                </a:solidFill>
              </a:rPr>
              <a:t>Мог? - </a:t>
            </a:r>
            <a:r>
              <a:rPr lang="ru-RU" sz="3800" i="1" dirty="0" smtClean="0">
                <a:solidFill>
                  <a:srgbClr val="7030A0"/>
                </a:solidFill>
              </a:rPr>
              <a:t>НЕТ! - НЕ</a:t>
            </a:r>
          </a:p>
          <a:p>
            <a:pPr algn="ctr">
              <a:buNone/>
            </a:pPr>
            <a:r>
              <a:rPr lang="ru-RU" sz="3800" i="1" dirty="0" smtClean="0">
                <a:solidFill>
                  <a:srgbClr val="00B0F0"/>
                </a:solidFill>
              </a:rPr>
              <a:t>Старался? -</a:t>
            </a:r>
          </a:p>
          <a:p>
            <a:pPr algn="ctr">
              <a:buNone/>
            </a:pPr>
            <a:r>
              <a:rPr lang="ru-RU" sz="3800" i="1" dirty="0" smtClean="0">
                <a:solidFill>
                  <a:srgbClr val="7030A0"/>
                </a:solidFill>
              </a:rPr>
              <a:t>НЕТ! - НЕ</a:t>
            </a:r>
            <a:endParaRPr lang="ru-RU" sz="3800" i="1" dirty="0">
              <a:solidFill>
                <a:srgbClr val="7030A0"/>
              </a:solidFill>
            </a:endParaRPr>
          </a:p>
        </p:txBody>
      </p:sp>
      <p:sp>
        <p:nvSpPr>
          <p:cNvPr id="4" name="Содержимое 3"/>
          <p:cNvSpPr>
            <a:spLocks noGrp="1"/>
          </p:cNvSpPr>
          <p:nvPr>
            <p:ph sz="half" idx="2"/>
          </p:nvPr>
        </p:nvSpPr>
        <p:spPr/>
        <p:txBody>
          <a:bodyPr>
            <a:normAutofit fontScale="85000" lnSpcReduction="20000"/>
          </a:bodyPr>
          <a:lstStyle/>
          <a:p>
            <a:pPr>
              <a:buFont typeface="Wingdings" pitchFamily="2" charset="2"/>
              <a:buChar char="ü"/>
            </a:pPr>
            <a:r>
              <a:rPr lang="ru-RU" sz="4800" i="1" dirty="0" smtClean="0">
                <a:solidFill>
                  <a:srgbClr val="002060"/>
                </a:solidFill>
              </a:rPr>
              <a:t>Уснуть</a:t>
            </a:r>
          </a:p>
          <a:p>
            <a:pPr>
              <a:buNone/>
            </a:pPr>
            <a:r>
              <a:rPr lang="ru-RU" sz="4800" i="1" dirty="0" smtClean="0">
                <a:solidFill>
                  <a:srgbClr val="002060"/>
                </a:solidFill>
              </a:rPr>
              <a:t>  доктор не мог, как ни старался.</a:t>
            </a:r>
          </a:p>
          <a:p>
            <a:pPr algn="ctr">
              <a:buNone/>
            </a:pPr>
            <a:endParaRPr lang="ru-RU" sz="3800" i="1" dirty="0" smtClean="0">
              <a:solidFill>
                <a:srgbClr val="FF0000"/>
              </a:solidFill>
            </a:endParaRPr>
          </a:p>
          <a:p>
            <a:pPr algn="ctr">
              <a:buNone/>
            </a:pPr>
            <a:endParaRPr lang="ru-RU" sz="3800" i="1" dirty="0" smtClean="0">
              <a:solidFill>
                <a:srgbClr val="FF0000"/>
              </a:solidFill>
            </a:endParaRPr>
          </a:p>
          <a:p>
            <a:pPr algn="ctr">
              <a:buNone/>
            </a:pPr>
            <a:r>
              <a:rPr lang="ru-RU" sz="3800" i="1" dirty="0" smtClean="0">
                <a:solidFill>
                  <a:srgbClr val="00B0F0"/>
                </a:solidFill>
              </a:rPr>
              <a:t>Мог? - </a:t>
            </a:r>
            <a:r>
              <a:rPr lang="ru-RU" sz="3800" i="1" dirty="0" smtClean="0">
                <a:solidFill>
                  <a:srgbClr val="7030A0"/>
                </a:solidFill>
              </a:rPr>
              <a:t>НЕТ! - НЕ</a:t>
            </a:r>
          </a:p>
          <a:p>
            <a:pPr algn="ctr">
              <a:buNone/>
            </a:pPr>
            <a:r>
              <a:rPr lang="ru-RU" sz="3800" i="1" dirty="0" smtClean="0">
                <a:solidFill>
                  <a:srgbClr val="00B0F0"/>
                </a:solidFill>
              </a:rPr>
              <a:t>Старался? -</a:t>
            </a:r>
          </a:p>
          <a:p>
            <a:pPr algn="ctr">
              <a:buNone/>
            </a:pPr>
            <a:r>
              <a:rPr lang="ru-RU" sz="3800" i="1" dirty="0" smtClean="0">
                <a:solidFill>
                  <a:srgbClr val="FF0000"/>
                </a:solidFill>
              </a:rPr>
              <a:t>ДА!  - НИ</a:t>
            </a:r>
          </a:p>
          <a:p>
            <a:pPr algn="ctr">
              <a:buNone/>
            </a:pPr>
            <a:endParaRPr lang="ru-RU" sz="4800"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85000" lnSpcReduction="20000"/>
          </a:bodyPr>
          <a:lstStyle/>
          <a:p>
            <a:pPr>
              <a:buFont typeface="Wingdings" pitchFamily="2" charset="2"/>
              <a:buChar char="ü"/>
            </a:pPr>
            <a:r>
              <a:rPr lang="ru-RU" sz="4600" i="1" dirty="0"/>
              <a:t>Слушайтесь его во всем, что </a:t>
            </a:r>
            <a:r>
              <a:rPr lang="ru-RU" sz="4600" i="1" dirty="0">
                <a:solidFill>
                  <a:srgbClr val="00B0F0"/>
                </a:solidFill>
              </a:rPr>
              <a:t>ни </a:t>
            </a:r>
            <a:r>
              <a:rPr lang="ru-RU" sz="4600" i="1" dirty="0"/>
              <a:t>прикажет (Пушкин</a:t>
            </a:r>
            <a:r>
              <a:rPr lang="ru-RU" sz="4600" i="1" dirty="0" smtClean="0"/>
              <a:t>).</a:t>
            </a:r>
            <a:endParaRPr lang="ru-RU" sz="4600" i="1" dirty="0"/>
          </a:p>
          <a:p>
            <a:pPr>
              <a:buFont typeface="Wingdings" pitchFamily="2" charset="2"/>
              <a:buChar char="ü"/>
            </a:pPr>
            <a:r>
              <a:rPr lang="ru-RU" sz="4600" i="1" dirty="0"/>
              <a:t>Не мог он ямба от хорея, как мы </a:t>
            </a:r>
            <a:r>
              <a:rPr lang="ru-RU" sz="4600" i="1" dirty="0">
                <a:solidFill>
                  <a:srgbClr val="00B0F0"/>
                </a:solidFill>
              </a:rPr>
              <a:t>ни </a:t>
            </a:r>
            <a:r>
              <a:rPr lang="ru-RU" sz="4600" i="1" dirty="0"/>
              <a:t>бились, отличить (Пушкин</a:t>
            </a:r>
            <a:r>
              <a:rPr lang="ru-RU" sz="4600" i="1" dirty="0" smtClean="0"/>
              <a:t>).</a:t>
            </a:r>
            <a:endParaRPr lang="ru-RU" sz="4600" i="1" dirty="0"/>
          </a:p>
          <a:p>
            <a:pPr>
              <a:buFont typeface="Wingdings" pitchFamily="2" charset="2"/>
              <a:buChar char="ü"/>
            </a:pPr>
            <a:r>
              <a:rPr lang="ru-RU" sz="4600" i="1" dirty="0"/>
              <a:t>Куда </a:t>
            </a:r>
            <a:r>
              <a:rPr lang="ru-RU" sz="4600" i="1" dirty="0">
                <a:solidFill>
                  <a:srgbClr val="00B0F0"/>
                </a:solidFill>
              </a:rPr>
              <a:t>ни </a:t>
            </a:r>
            <a:r>
              <a:rPr lang="ru-RU" sz="4600" i="1" dirty="0"/>
              <a:t>оглянусь, повсюду рожь густая (Майков</a:t>
            </a:r>
            <a:r>
              <a:rPr lang="ru-RU" sz="4600" i="1" dirty="0" smtClean="0"/>
              <a:t>).</a:t>
            </a:r>
            <a:endParaRPr lang="ru-RU" sz="4600" i="1" dirty="0"/>
          </a:p>
          <a:p>
            <a:pPr>
              <a:buFont typeface="Wingdings" pitchFamily="2" charset="2"/>
              <a:buChar char="ü"/>
            </a:pPr>
            <a:r>
              <a:rPr lang="ru-RU" sz="4600" i="1" dirty="0"/>
              <a:t>Кто </a:t>
            </a:r>
            <a:r>
              <a:rPr lang="ru-RU" sz="4600" i="1" dirty="0">
                <a:solidFill>
                  <a:srgbClr val="00B0F0"/>
                </a:solidFill>
              </a:rPr>
              <a:t>ни </a:t>
            </a:r>
            <a:r>
              <a:rPr lang="ru-RU" sz="4600" i="1" dirty="0"/>
              <a:t>проедет, всякий похвалит (Пушкин).</a:t>
            </a:r>
          </a:p>
          <a:p>
            <a:pPr>
              <a:buNone/>
            </a:pPr>
            <a:r>
              <a:rPr lang="ru-RU" sz="4600" i="1" dirty="0"/>
              <a:t> </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Частица НИ в </a:t>
            </a:r>
            <a:r>
              <a:rPr lang="ru-RU" dirty="0"/>
              <a:t>придаточных предложениях </a:t>
            </a:r>
            <a:r>
              <a:rPr lang="ru-RU" dirty="0" smtClean="0"/>
              <a:t>примыкает </a:t>
            </a:r>
            <a:r>
              <a:rPr lang="ru-RU" dirty="0"/>
              <a:t>к </a:t>
            </a:r>
            <a:r>
              <a:rPr lang="ru-RU" sz="4000" i="1" dirty="0" smtClean="0"/>
              <a:t>союзному </a:t>
            </a:r>
            <a:r>
              <a:rPr lang="ru-RU" sz="4000" i="1" dirty="0"/>
              <a:t>слову </a:t>
            </a:r>
            <a:r>
              <a:rPr lang="ru-RU" i="1" dirty="0"/>
              <a:t>или</a:t>
            </a:r>
            <a:r>
              <a:rPr lang="ru-RU" sz="4000" i="1" dirty="0"/>
              <a:t> к союзу</a:t>
            </a:r>
            <a:r>
              <a:rPr lang="ru-RU" dirty="0"/>
              <a:t>, и поэтому придаточные предложения начинаются сочетаниями: </a:t>
            </a:r>
            <a:r>
              <a:rPr lang="ru-RU" i="1" dirty="0">
                <a:solidFill>
                  <a:srgbClr val="7030A0"/>
                </a:solidFill>
              </a:rPr>
              <a:t>кто ни, кто бы ни, что ни, что бы ни, как ни, как бы ни, сколько ни, сколько бы ни, куда ни, куда бы ни, где ни, где бы ни, какой ни, какой бы ни, чей ни, чей бы ни, когда ни, когда бы ни т.п.</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lstStyle/>
          <a:p>
            <a:pPr>
              <a:buNone/>
            </a:pPr>
            <a:r>
              <a:rPr lang="ru-RU" sz="4800" dirty="0"/>
              <a:t>Эти сочетания вошли в некоторые </a:t>
            </a:r>
            <a:r>
              <a:rPr lang="ru-RU" sz="4800" dirty="0">
                <a:solidFill>
                  <a:srgbClr val="FF0000"/>
                </a:solidFill>
              </a:rPr>
              <a:t>устойчивые обороты</a:t>
            </a:r>
            <a:r>
              <a:rPr lang="ru-RU" sz="4800" dirty="0"/>
              <a:t>: </a:t>
            </a:r>
            <a:r>
              <a:rPr lang="ru-RU" sz="4800" i="1" dirty="0">
                <a:solidFill>
                  <a:srgbClr val="7030A0"/>
                </a:solidFill>
              </a:rPr>
              <a:t>куда ни шло, откуда ни возьмись, во что бы то ни стало </a:t>
            </a:r>
            <a:r>
              <a:rPr lang="ru-RU" sz="4800" dirty="0"/>
              <a:t>и т. п.;</a:t>
            </a:r>
          </a:p>
          <a:p>
            <a:pPr>
              <a:buNone/>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lnSpcReduction="10000"/>
          </a:bodyPr>
          <a:lstStyle/>
          <a:p>
            <a:pPr>
              <a:buNone/>
            </a:pPr>
            <a:r>
              <a:rPr lang="ru-RU" sz="4400" dirty="0"/>
              <a:t>б) частица </a:t>
            </a:r>
            <a:r>
              <a:rPr lang="ru-RU" sz="4400" dirty="0" smtClean="0"/>
              <a:t>НИ встречается </a:t>
            </a:r>
            <a:r>
              <a:rPr lang="ru-RU" sz="4400" dirty="0"/>
              <a:t>в </a:t>
            </a:r>
            <a:r>
              <a:rPr lang="ru-RU" sz="4400" dirty="0">
                <a:solidFill>
                  <a:srgbClr val="002060"/>
                </a:solidFill>
              </a:rPr>
              <a:t>устойчивых сочетаниях</a:t>
            </a:r>
            <a:r>
              <a:rPr lang="ru-RU" sz="4400" dirty="0"/>
              <a:t>, которые имеют значение </a:t>
            </a:r>
            <a:r>
              <a:rPr lang="ru-RU" sz="4400" dirty="0">
                <a:solidFill>
                  <a:srgbClr val="FF0000"/>
                </a:solidFill>
              </a:rPr>
              <a:t>категорического приказания</a:t>
            </a:r>
            <a:r>
              <a:rPr lang="ru-RU" sz="4400" dirty="0"/>
              <a:t>, например: </a:t>
            </a:r>
            <a:endParaRPr lang="ru-RU" sz="4400" dirty="0" smtClean="0"/>
          </a:p>
          <a:p>
            <a:pPr>
              <a:buFont typeface="Wingdings" pitchFamily="2" charset="2"/>
              <a:buChar char="ü"/>
            </a:pPr>
            <a:r>
              <a:rPr lang="ru-RU" sz="4400" i="1" dirty="0" smtClean="0">
                <a:solidFill>
                  <a:srgbClr val="7030A0"/>
                </a:solidFill>
              </a:rPr>
              <a:t>ни </a:t>
            </a:r>
            <a:r>
              <a:rPr lang="ru-RU" sz="4400" i="1" dirty="0">
                <a:solidFill>
                  <a:srgbClr val="7030A0"/>
                </a:solidFill>
              </a:rPr>
              <a:t>с места, ни шагу далее, ни слова</a:t>
            </a:r>
            <a:r>
              <a:rPr lang="ru-RU" sz="4400" i="1" dirty="0"/>
              <a:t> и т. п.;</a:t>
            </a:r>
          </a:p>
          <a:p>
            <a:pPr>
              <a:buNone/>
            </a:pP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Autofit/>
          </a:bodyPr>
          <a:lstStyle/>
          <a:p>
            <a:pPr>
              <a:buNone/>
            </a:pPr>
            <a:r>
              <a:rPr lang="ru-RU" sz="3600" dirty="0"/>
              <a:t>в) частица </a:t>
            </a:r>
            <a:r>
              <a:rPr lang="ru-RU" sz="3600" dirty="0" smtClean="0"/>
              <a:t>НИ входит </a:t>
            </a:r>
            <a:r>
              <a:rPr lang="ru-RU" sz="3600" dirty="0"/>
              <a:t>в состав </a:t>
            </a:r>
            <a:r>
              <a:rPr lang="ru-RU" sz="3600" dirty="0">
                <a:solidFill>
                  <a:srgbClr val="FF0000"/>
                </a:solidFill>
              </a:rPr>
              <a:t>отрицательных местоимений</a:t>
            </a:r>
            <a:r>
              <a:rPr lang="ru-RU" sz="3600" dirty="0"/>
              <a:t>: </a:t>
            </a:r>
            <a:r>
              <a:rPr lang="ru-RU" sz="3600" dirty="0">
                <a:solidFill>
                  <a:srgbClr val="7030A0"/>
                </a:solidFill>
              </a:rPr>
              <a:t>никто, никого (ни у кого</a:t>
            </a:r>
            <a:r>
              <a:rPr lang="ru-RU" sz="3600" dirty="0" smtClean="0">
                <a:solidFill>
                  <a:srgbClr val="7030A0"/>
                </a:solidFill>
              </a:rPr>
              <a:t>); </a:t>
            </a:r>
            <a:r>
              <a:rPr lang="ru-RU" sz="3600" dirty="0">
                <a:solidFill>
                  <a:srgbClr val="7030A0"/>
                </a:solidFill>
              </a:rPr>
              <a:t>ничей, ничьего (ни у чьего</a:t>
            </a:r>
            <a:r>
              <a:rPr lang="ru-RU" sz="3600" dirty="0" smtClean="0">
                <a:solidFill>
                  <a:srgbClr val="7030A0"/>
                </a:solidFill>
              </a:rPr>
              <a:t>); ничто</a:t>
            </a:r>
            <a:r>
              <a:rPr lang="ru-RU" sz="3600" dirty="0">
                <a:solidFill>
                  <a:srgbClr val="7030A0"/>
                </a:solidFill>
              </a:rPr>
              <a:t>, ничего (ни до чего</a:t>
            </a:r>
            <a:r>
              <a:rPr lang="ru-RU" sz="3600" dirty="0" smtClean="0">
                <a:solidFill>
                  <a:srgbClr val="7030A0"/>
                </a:solidFill>
              </a:rPr>
              <a:t>); </a:t>
            </a:r>
            <a:r>
              <a:rPr lang="ru-RU" sz="3600" dirty="0">
                <a:solidFill>
                  <a:srgbClr val="7030A0"/>
                </a:solidFill>
              </a:rPr>
              <a:t>никакой, никакого (ни у какого</a:t>
            </a:r>
            <a:r>
              <a:rPr lang="ru-RU" sz="3600" dirty="0" smtClean="0">
                <a:solidFill>
                  <a:srgbClr val="7030A0"/>
                </a:solidFill>
              </a:rPr>
              <a:t>);  </a:t>
            </a:r>
          </a:p>
          <a:p>
            <a:pPr>
              <a:buNone/>
            </a:pPr>
            <a:r>
              <a:rPr lang="ru-RU" sz="3600" dirty="0"/>
              <a:t> </a:t>
            </a:r>
            <a:r>
              <a:rPr lang="ru-RU" sz="3600" dirty="0" smtClean="0"/>
              <a:t>   </a:t>
            </a:r>
            <a:r>
              <a:rPr lang="ru-RU" sz="3600" dirty="0">
                <a:solidFill>
                  <a:srgbClr val="FF0000"/>
                </a:solidFill>
              </a:rPr>
              <a:t>наречий</a:t>
            </a:r>
            <a:r>
              <a:rPr lang="ru-RU" sz="3600" dirty="0"/>
              <a:t>: </a:t>
            </a:r>
            <a:r>
              <a:rPr lang="ru-RU" sz="3600" dirty="0">
                <a:solidFill>
                  <a:srgbClr val="7030A0"/>
                </a:solidFill>
              </a:rPr>
              <a:t>никогда, нигде, никуда, ниоткуда, никак, нисколько, нипочем, </a:t>
            </a:r>
            <a:r>
              <a:rPr lang="ru-RU" sz="3600" dirty="0" smtClean="0">
                <a:solidFill>
                  <a:srgbClr val="7030A0"/>
                </a:solidFill>
              </a:rPr>
              <a:t>ничуть; </a:t>
            </a:r>
          </a:p>
          <a:p>
            <a:pPr>
              <a:buNone/>
            </a:pPr>
            <a:r>
              <a:rPr lang="ru-RU" sz="3600" dirty="0"/>
              <a:t> </a:t>
            </a:r>
            <a:r>
              <a:rPr lang="ru-RU" sz="3600" dirty="0" smtClean="0"/>
              <a:t>   </a:t>
            </a:r>
            <a:endParaRPr lang="ru-RU"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92500"/>
          </a:bodyPr>
          <a:lstStyle/>
          <a:p>
            <a:pPr>
              <a:buNone/>
            </a:pPr>
            <a:r>
              <a:rPr lang="ru-RU" sz="5400" dirty="0"/>
              <a:t>Пишется </a:t>
            </a:r>
            <a:r>
              <a:rPr lang="ru-RU" sz="5400" dirty="0" smtClean="0">
                <a:solidFill>
                  <a:srgbClr val="00B0F0"/>
                </a:solidFill>
              </a:rPr>
              <a:t>НИ</a:t>
            </a:r>
            <a:r>
              <a:rPr lang="ru-RU" sz="5400" dirty="0" smtClean="0"/>
              <a:t> в </a:t>
            </a:r>
            <a:r>
              <a:rPr lang="ru-RU" sz="5400" dirty="0">
                <a:solidFill>
                  <a:srgbClr val="FF0000"/>
                </a:solidFill>
              </a:rPr>
              <a:t>устойчивых сочетаниях</a:t>
            </a:r>
            <a:r>
              <a:rPr lang="ru-RU" sz="5400" dirty="0"/>
              <a:t>, в которые входят местоимения, например: </a:t>
            </a:r>
            <a:r>
              <a:rPr lang="ru-RU" sz="5400" i="1" dirty="0">
                <a:solidFill>
                  <a:srgbClr val="7030A0"/>
                </a:solidFill>
              </a:rPr>
              <a:t>остался ни при чем, остался ни с чем, пропал ни за что</a:t>
            </a:r>
            <a:r>
              <a:rPr lang="ru-RU" sz="5400" i="1" dirty="0" smtClean="0">
                <a:solidFill>
                  <a:srgbClr val="7030A0"/>
                </a:solidFill>
              </a:rPr>
              <a:t>;</a:t>
            </a:r>
            <a:r>
              <a:rPr lang="ru-RU" sz="5400" i="1" dirty="0">
                <a:solidFill>
                  <a:srgbClr val="7030A0"/>
                </a:solidFill>
              </a:rPr>
              <a:t> </a:t>
            </a:r>
          </a:p>
          <a:p>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sz="4300" dirty="0"/>
              <a:t>г) двойное </a:t>
            </a:r>
            <a:r>
              <a:rPr lang="ru-RU" sz="4300" dirty="0" smtClean="0">
                <a:solidFill>
                  <a:srgbClr val="7030A0"/>
                </a:solidFill>
              </a:rPr>
              <a:t>НИ</a:t>
            </a:r>
            <a:r>
              <a:rPr lang="ru-RU" sz="4300" dirty="0" smtClean="0"/>
              <a:t> </a:t>
            </a:r>
            <a:r>
              <a:rPr lang="ru-RU" sz="4300" dirty="0"/>
              <a:t>входит в </a:t>
            </a:r>
            <a:r>
              <a:rPr lang="ru-RU" sz="4300" dirty="0">
                <a:solidFill>
                  <a:srgbClr val="FF0000"/>
                </a:solidFill>
              </a:rPr>
              <a:t>устойчивые обороты</a:t>
            </a:r>
            <a:r>
              <a:rPr lang="ru-RU" sz="4300" dirty="0"/>
              <a:t>, представляющие собой сочетание двух противопоставляемых понятий, например: </a:t>
            </a:r>
            <a:r>
              <a:rPr lang="ru-RU" sz="4300" i="1" dirty="0">
                <a:solidFill>
                  <a:srgbClr val="7030A0"/>
                </a:solidFill>
              </a:rPr>
              <a:t>ни жив ни мертв; ни то ни се; ни рыба ни мясо; ни дать ни взять; ни пава ни </a:t>
            </a:r>
            <a:r>
              <a:rPr lang="ru-RU" sz="4300" i="1" dirty="0" smtClean="0">
                <a:solidFill>
                  <a:srgbClr val="7030A0"/>
                </a:solidFill>
              </a:rPr>
              <a:t>ворона.</a:t>
            </a:r>
            <a:endParaRPr lang="ru-RU" sz="4300" dirty="0"/>
          </a:p>
          <a:p>
            <a:pPr>
              <a:buNone/>
            </a:pPr>
            <a:endParaRPr lang="ru-RU" sz="4300" dirty="0"/>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Запомни!</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solidFill>
                  <a:srgbClr val="FF0000"/>
                </a:solidFill>
              </a:rPr>
              <a:t>ВСЕГДА </a:t>
            </a:r>
            <a:r>
              <a:rPr lang="ru-RU" dirty="0">
                <a:solidFill>
                  <a:schemeClr val="tx1">
                    <a:lumMod val="95000"/>
                    <a:lumOff val="5000"/>
                  </a:schemeClr>
                </a:solidFill>
              </a:rPr>
              <a:t>НИ</a:t>
            </a:r>
            <a:r>
              <a:rPr lang="ru-RU" dirty="0"/>
              <a:t>: </a:t>
            </a:r>
            <a:r>
              <a:rPr lang="ru-RU" sz="3500" i="1" dirty="0">
                <a:solidFill>
                  <a:srgbClr val="7030A0"/>
                </a:solidFill>
              </a:rPr>
              <a:t>во что бы то </a:t>
            </a:r>
            <a:r>
              <a:rPr lang="ru-RU" sz="3500" i="1" dirty="0">
                <a:solidFill>
                  <a:srgbClr val="FF0000"/>
                </a:solidFill>
              </a:rPr>
              <a:t>ни</a:t>
            </a:r>
            <a:r>
              <a:rPr lang="ru-RU" sz="3500" i="1" dirty="0">
                <a:solidFill>
                  <a:srgbClr val="7030A0"/>
                </a:solidFill>
              </a:rPr>
              <a:t> стало; как </a:t>
            </a:r>
            <a:r>
              <a:rPr lang="ru-RU" sz="3500" i="1" dirty="0">
                <a:solidFill>
                  <a:srgbClr val="FF0000"/>
                </a:solidFill>
              </a:rPr>
              <a:t>ни</a:t>
            </a:r>
            <a:r>
              <a:rPr lang="ru-RU" sz="3500" i="1" dirty="0">
                <a:solidFill>
                  <a:srgbClr val="7030A0"/>
                </a:solidFill>
              </a:rPr>
              <a:t> в чем не бывало; кто бы то </a:t>
            </a:r>
            <a:r>
              <a:rPr lang="ru-RU" sz="3500" i="1" dirty="0">
                <a:solidFill>
                  <a:srgbClr val="FF0000"/>
                </a:solidFill>
              </a:rPr>
              <a:t>ни</a:t>
            </a:r>
            <a:r>
              <a:rPr lang="ru-RU" sz="3500" i="1" dirty="0">
                <a:solidFill>
                  <a:srgbClr val="7030A0"/>
                </a:solidFill>
              </a:rPr>
              <a:t> был; кем бы он </a:t>
            </a:r>
            <a:r>
              <a:rPr lang="ru-RU" sz="3500" i="1" dirty="0">
                <a:solidFill>
                  <a:srgbClr val="FF0000"/>
                </a:solidFill>
              </a:rPr>
              <a:t>ни </a:t>
            </a:r>
            <a:r>
              <a:rPr lang="ru-RU" sz="3500" i="1" dirty="0">
                <a:solidFill>
                  <a:srgbClr val="7030A0"/>
                </a:solidFill>
              </a:rPr>
              <a:t>работал; </a:t>
            </a:r>
            <a:r>
              <a:rPr lang="ru-RU" sz="3500" i="1" dirty="0" smtClean="0">
                <a:solidFill>
                  <a:srgbClr val="FF0000"/>
                </a:solidFill>
              </a:rPr>
              <a:t>ни</a:t>
            </a:r>
            <a:r>
              <a:rPr lang="ru-RU" sz="3500" i="1" dirty="0" smtClean="0">
                <a:solidFill>
                  <a:srgbClr val="7030A0"/>
                </a:solidFill>
              </a:rPr>
              <a:t> </a:t>
            </a:r>
            <a:r>
              <a:rPr lang="ru-RU" sz="3500" i="1" dirty="0">
                <a:solidFill>
                  <a:srgbClr val="7030A0"/>
                </a:solidFill>
              </a:rPr>
              <a:t>два </a:t>
            </a:r>
            <a:r>
              <a:rPr lang="ru-RU" sz="3500" i="1" dirty="0">
                <a:solidFill>
                  <a:srgbClr val="FF0000"/>
                </a:solidFill>
              </a:rPr>
              <a:t>ни </a:t>
            </a:r>
            <a:r>
              <a:rPr lang="ru-RU" sz="3500" i="1" dirty="0">
                <a:solidFill>
                  <a:srgbClr val="7030A0"/>
                </a:solidFill>
              </a:rPr>
              <a:t>полтора; </a:t>
            </a:r>
            <a:r>
              <a:rPr lang="ru-RU" sz="3500" i="1" dirty="0">
                <a:solidFill>
                  <a:srgbClr val="FF0000"/>
                </a:solidFill>
              </a:rPr>
              <a:t>ни</a:t>
            </a:r>
            <a:r>
              <a:rPr lang="ru-RU" sz="3500" i="1" dirty="0">
                <a:solidFill>
                  <a:srgbClr val="7030A0"/>
                </a:solidFill>
              </a:rPr>
              <a:t> к селу </a:t>
            </a:r>
            <a:r>
              <a:rPr lang="ru-RU" sz="3500" i="1" dirty="0">
                <a:solidFill>
                  <a:srgbClr val="FF0000"/>
                </a:solidFill>
              </a:rPr>
              <a:t>ни</a:t>
            </a:r>
            <a:r>
              <a:rPr lang="ru-RU" sz="3500" i="1" dirty="0">
                <a:solidFill>
                  <a:srgbClr val="7030A0"/>
                </a:solidFill>
              </a:rPr>
              <a:t> к городу; </a:t>
            </a:r>
            <a:r>
              <a:rPr lang="ru-RU" sz="3500" i="1" dirty="0">
                <a:solidFill>
                  <a:srgbClr val="FF0000"/>
                </a:solidFill>
              </a:rPr>
              <a:t>ни</a:t>
            </a:r>
            <a:r>
              <a:rPr lang="ru-RU" sz="3500" i="1" dirty="0">
                <a:solidFill>
                  <a:srgbClr val="7030A0"/>
                </a:solidFill>
              </a:rPr>
              <a:t> тот </a:t>
            </a:r>
            <a:r>
              <a:rPr lang="ru-RU" sz="3500" i="1" dirty="0">
                <a:solidFill>
                  <a:srgbClr val="FF0000"/>
                </a:solidFill>
              </a:rPr>
              <a:t>ни</a:t>
            </a:r>
            <a:r>
              <a:rPr lang="ru-RU" sz="3500" i="1" dirty="0">
                <a:solidFill>
                  <a:srgbClr val="7030A0"/>
                </a:solidFill>
              </a:rPr>
              <a:t> другой; ничуть не бывало; </a:t>
            </a:r>
            <a:r>
              <a:rPr lang="ru-RU" sz="3500" i="1" dirty="0">
                <a:solidFill>
                  <a:srgbClr val="FF0000"/>
                </a:solidFill>
              </a:rPr>
              <a:t>ни</a:t>
            </a:r>
            <a:r>
              <a:rPr lang="ru-RU" sz="3500" i="1" dirty="0">
                <a:solidFill>
                  <a:srgbClr val="7030A0"/>
                </a:solidFill>
              </a:rPr>
              <a:t> пуха </a:t>
            </a:r>
            <a:r>
              <a:rPr lang="ru-RU" sz="3500" i="1" dirty="0">
                <a:solidFill>
                  <a:srgbClr val="FF0000"/>
                </a:solidFill>
              </a:rPr>
              <a:t>ни</a:t>
            </a:r>
            <a:r>
              <a:rPr lang="ru-RU" sz="3500" i="1" dirty="0">
                <a:solidFill>
                  <a:srgbClr val="7030A0"/>
                </a:solidFill>
              </a:rPr>
              <a:t> пера; куда </a:t>
            </a:r>
            <a:r>
              <a:rPr lang="ru-RU" sz="3500" i="1" dirty="0">
                <a:solidFill>
                  <a:srgbClr val="FF0000"/>
                </a:solidFill>
              </a:rPr>
              <a:t>ни</a:t>
            </a:r>
            <a:r>
              <a:rPr lang="ru-RU" sz="3500" i="1" dirty="0">
                <a:solidFill>
                  <a:srgbClr val="7030A0"/>
                </a:solidFill>
              </a:rPr>
              <a:t> кинь глазом; </a:t>
            </a:r>
            <a:r>
              <a:rPr lang="ru-RU" sz="3500" i="1" dirty="0">
                <a:solidFill>
                  <a:srgbClr val="FF0000"/>
                </a:solidFill>
              </a:rPr>
              <a:t>ни</a:t>
            </a:r>
            <a:r>
              <a:rPr lang="ru-RU" sz="3500" i="1" dirty="0">
                <a:solidFill>
                  <a:srgbClr val="7030A0"/>
                </a:solidFill>
              </a:rPr>
              <a:t> зги не видно; </a:t>
            </a:r>
            <a:r>
              <a:rPr lang="ru-RU" sz="3500" i="1" dirty="0">
                <a:solidFill>
                  <a:srgbClr val="FF0000"/>
                </a:solidFill>
              </a:rPr>
              <a:t>ни</a:t>
            </a:r>
            <a:r>
              <a:rPr lang="ru-RU" sz="3500" i="1" dirty="0">
                <a:solidFill>
                  <a:srgbClr val="7030A0"/>
                </a:solidFill>
              </a:rPr>
              <a:t> на грош; </a:t>
            </a:r>
            <a:r>
              <a:rPr lang="ru-RU" sz="3500" i="1" dirty="0">
                <a:solidFill>
                  <a:srgbClr val="FF0000"/>
                </a:solidFill>
              </a:rPr>
              <a:t>ни</a:t>
            </a:r>
            <a:r>
              <a:rPr lang="ru-RU" sz="3500" i="1" dirty="0">
                <a:solidFill>
                  <a:srgbClr val="7030A0"/>
                </a:solidFill>
              </a:rPr>
              <a:t> на йоту; </a:t>
            </a:r>
            <a:r>
              <a:rPr lang="ru-RU" sz="3500" i="1" dirty="0">
                <a:solidFill>
                  <a:srgbClr val="FF0000"/>
                </a:solidFill>
              </a:rPr>
              <a:t>ни</a:t>
            </a:r>
            <a:r>
              <a:rPr lang="ru-RU" sz="3500" i="1" dirty="0">
                <a:solidFill>
                  <a:srgbClr val="7030A0"/>
                </a:solidFill>
              </a:rPr>
              <a:t> взад </a:t>
            </a:r>
            <a:r>
              <a:rPr lang="ru-RU" sz="3500" i="1" dirty="0">
                <a:solidFill>
                  <a:srgbClr val="FF0000"/>
                </a:solidFill>
              </a:rPr>
              <a:t>ни </a:t>
            </a:r>
            <a:r>
              <a:rPr lang="ru-RU" sz="3500" i="1" dirty="0">
                <a:solidFill>
                  <a:srgbClr val="7030A0"/>
                </a:solidFill>
              </a:rPr>
              <a:t>вперед; </a:t>
            </a:r>
            <a:r>
              <a:rPr lang="ru-RU" sz="3500" i="1" dirty="0">
                <a:solidFill>
                  <a:srgbClr val="FF0000"/>
                </a:solidFill>
              </a:rPr>
              <a:t>ни</a:t>
            </a:r>
            <a:r>
              <a:rPr lang="ru-RU" sz="3500" i="1" dirty="0">
                <a:solidFill>
                  <a:srgbClr val="7030A0"/>
                </a:solidFill>
              </a:rPr>
              <a:t> с того </a:t>
            </a:r>
            <a:r>
              <a:rPr lang="ru-RU" sz="3500" i="1" dirty="0">
                <a:solidFill>
                  <a:srgbClr val="FF0000"/>
                </a:solidFill>
              </a:rPr>
              <a:t>ни</a:t>
            </a:r>
            <a:r>
              <a:rPr lang="ru-RU" sz="3500" i="1" dirty="0">
                <a:solidFill>
                  <a:srgbClr val="7030A0"/>
                </a:solidFill>
              </a:rPr>
              <a:t> с сего; </a:t>
            </a:r>
            <a:r>
              <a:rPr lang="ru-RU" sz="3500" i="1" dirty="0">
                <a:solidFill>
                  <a:srgbClr val="FF0000"/>
                </a:solidFill>
              </a:rPr>
              <a:t>ни</a:t>
            </a:r>
            <a:r>
              <a:rPr lang="ru-RU" sz="3500" i="1" dirty="0">
                <a:solidFill>
                  <a:srgbClr val="7030A0"/>
                </a:solidFill>
              </a:rPr>
              <a:t> за что; </a:t>
            </a:r>
            <a:r>
              <a:rPr lang="ru-RU" sz="3500" i="1" dirty="0">
                <a:solidFill>
                  <a:srgbClr val="FF0000"/>
                </a:solidFill>
              </a:rPr>
              <a:t>ни</a:t>
            </a:r>
            <a:r>
              <a:rPr lang="ru-RU" sz="3500" i="1" dirty="0">
                <a:solidFill>
                  <a:srgbClr val="7030A0"/>
                </a:solidFill>
              </a:rPr>
              <a:t> при чем; </a:t>
            </a:r>
            <a:r>
              <a:rPr lang="ru-RU" sz="3500" i="1" dirty="0">
                <a:solidFill>
                  <a:srgbClr val="FF0000"/>
                </a:solidFill>
              </a:rPr>
              <a:t>ни</a:t>
            </a:r>
            <a:r>
              <a:rPr lang="ru-RU" sz="3500" i="1" dirty="0">
                <a:solidFill>
                  <a:srgbClr val="7030A0"/>
                </a:solidFill>
              </a:rPr>
              <a:t> за что </a:t>
            </a:r>
            <a:r>
              <a:rPr lang="ru-RU" sz="3500" i="1" dirty="0">
                <a:solidFill>
                  <a:srgbClr val="FF0000"/>
                </a:solidFill>
              </a:rPr>
              <a:t>ни </a:t>
            </a:r>
            <a:r>
              <a:rPr lang="ru-RU" sz="3500" i="1" dirty="0">
                <a:solidFill>
                  <a:srgbClr val="7030A0"/>
                </a:solidFill>
              </a:rPr>
              <a:t>про что; </a:t>
            </a:r>
            <a:r>
              <a:rPr lang="ru-RU" sz="3500" i="1" dirty="0">
                <a:solidFill>
                  <a:srgbClr val="FF0000"/>
                </a:solidFill>
              </a:rPr>
              <a:t>ни</a:t>
            </a:r>
            <a:r>
              <a:rPr lang="ru-RU" sz="3500" i="1" dirty="0">
                <a:solidFill>
                  <a:srgbClr val="7030A0"/>
                </a:solidFill>
              </a:rPr>
              <a:t> больше </a:t>
            </a:r>
            <a:r>
              <a:rPr lang="ru-RU" sz="3500" i="1" dirty="0">
                <a:solidFill>
                  <a:srgbClr val="FF0000"/>
                </a:solidFill>
              </a:rPr>
              <a:t>ни</a:t>
            </a:r>
            <a:r>
              <a:rPr lang="ru-RU" sz="3500" i="1" dirty="0">
                <a:solidFill>
                  <a:srgbClr val="7030A0"/>
                </a:solidFill>
              </a:rPr>
              <a:t> меньше; </a:t>
            </a:r>
            <a:r>
              <a:rPr lang="ru-RU" sz="3500" i="1" dirty="0">
                <a:solidFill>
                  <a:srgbClr val="FF0000"/>
                </a:solidFill>
              </a:rPr>
              <a:t>ни</a:t>
            </a:r>
            <a:r>
              <a:rPr lang="ru-RU" sz="3500" i="1" dirty="0">
                <a:solidFill>
                  <a:srgbClr val="7030A0"/>
                </a:solidFill>
              </a:rPr>
              <a:t> в коем случае; ни в сказке сказать, </a:t>
            </a:r>
            <a:r>
              <a:rPr lang="ru-RU" sz="3500" i="1" dirty="0">
                <a:solidFill>
                  <a:srgbClr val="FF0000"/>
                </a:solidFill>
              </a:rPr>
              <a:t>ни</a:t>
            </a:r>
            <a:r>
              <a:rPr lang="ru-RU" sz="3500" i="1" dirty="0">
                <a:solidFill>
                  <a:srgbClr val="7030A0"/>
                </a:solidFill>
              </a:rPr>
              <a:t> пером </a:t>
            </a:r>
            <a:r>
              <a:rPr lang="ru-RU" sz="3500" i="1" dirty="0" smtClean="0">
                <a:solidFill>
                  <a:srgbClr val="7030A0"/>
                </a:solidFill>
              </a:rPr>
              <a:t>описать.</a:t>
            </a:r>
            <a:endParaRPr lang="ru-RU" sz="3500" i="1" dirty="0">
              <a:solidFill>
                <a:srgbClr val="7030A0"/>
              </a:solidFill>
            </a:endParaRPr>
          </a:p>
          <a:p>
            <a:pPr>
              <a:buNone/>
            </a:pP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Дополнить предложения</a:t>
            </a:r>
            <a:endParaRPr lang="ru-RU" dirty="0">
              <a:solidFill>
                <a:srgbClr val="7030A0"/>
              </a:solidFill>
            </a:endParaRPr>
          </a:p>
        </p:txBody>
      </p:sp>
      <p:sp>
        <p:nvSpPr>
          <p:cNvPr id="3" name="Содержимое 2"/>
          <p:cNvSpPr>
            <a:spLocks noGrp="1"/>
          </p:cNvSpPr>
          <p:nvPr>
            <p:ph idx="1"/>
          </p:nvPr>
        </p:nvSpPr>
        <p:spPr/>
        <p:txBody>
          <a:bodyPr>
            <a:normAutofit/>
          </a:bodyPr>
          <a:lstStyle/>
          <a:p>
            <a:pPr>
              <a:buNone/>
            </a:pPr>
            <a:r>
              <a:rPr lang="ru-RU" dirty="0"/>
              <a:t>1</a:t>
            </a:r>
            <a:r>
              <a:rPr lang="ru-RU" i="1" dirty="0"/>
              <a:t>) Куда не пойду… . Куда ни пойду… </a:t>
            </a:r>
            <a:r>
              <a:rPr lang="ru-RU" i="1" dirty="0" smtClean="0"/>
              <a:t>.</a:t>
            </a:r>
            <a:r>
              <a:rPr lang="ru-RU" i="1" dirty="0"/>
              <a:t> </a:t>
            </a:r>
          </a:p>
          <a:p>
            <a:pPr>
              <a:buNone/>
            </a:pPr>
            <a:r>
              <a:rPr lang="ru-RU" i="1" dirty="0"/>
              <a:t>2) Что (бы) ни случилось… . Что (бы) не </a:t>
            </a:r>
            <a:r>
              <a:rPr lang="ru-RU" i="1" dirty="0" smtClean="0"/>
              <a:t>случилось... .</a:t>
            </a:r>
            <a:r>
              <a:rPr lang="ru-RU" i="1" dirty="0"/>
              <a:t> </a:t>
            </a:r>
          </a:p>
          <a:p>
            <a:pPr>
              <a:buNone/>
            </a:pPr>
            <a:r>
              <a:rPr lang="ru-RU" i="1" dirty="0"/>
              <a:t>3</a:t>
            </a:r>
            <a:r>
              <a:rPr lang="ru-RU" i="1" dirty="0" smtClean="0"/>
              <a:t>) </a:t>
            </a:r>
            <a:r>
              <a:rPr lang="ru-RU" i="1" dirty="0"/>
              <a:t>Кто с ним не работал… </a:t>
            </a:r>
            <a:r>
              <a:rPr lang="ru-RU" i="1" dirty="0" smtClean="0"/>
              <a:t>. </a:t>
            </a:r>
            <a:r>
              <a:rPr lang="ru-RU" i="1" dirty="0"/>
              <a:t>Кто с ним ни работал…  </a:t>
            </a:r>
          </a:p>
          <a:p>
            <a:pPr>
              <a:buNone/>
            </a:pPr>
            <a:r>
              <a:rPr lang="ru-RU" i="1" dirty="0"/>
              <a:t>4</a:t>
            </a:r>
            <a:r>
              <a:rPr lang="ru-RU" i="1" dirty="0" smtClean="0"/>
              <a:t>) </a:t>
            </a:r>
            <a:r>
              <a:rPr lang="ru-RU" i="1" dirty="0"/>
              <a:t>Кого не просил… . Кого ни просил… </a:t>
            </a:r>
            <a:r>
              <a:rPr lang="ru-RU" i="1" dirty="0" smtClean="0"/>
              <a:t>.</a:t>
            </a:r>
            <a:r>
              <a:rPr lang="ru-RU" i="1" dirty="0"/>
              <a:t> </a:t>
            </a:r>
          </a:p>
          <a:p>
            <a:pPr>
              <a:buNone/>
            </a:pPr>
            <a:r>
              <a:rPr lang="ru-RU" i="1" dirty="0"/>
              <a:t>5</a:t>
            </a:r>
            <a:r>
              <a:rPr lang="ru-RU" i="1" dirty="0" smtClean="0"/>
              <a:t>) </a:t>
            </a:r>
            <a:r>
              <a:rPr lang="ru-RU" i="1" dirty="0"/>
              <a:t>Когда он не обращался… . Когда он ни обращался… .</a:t>
            </a:r>
          </a:p>
          <a:p>
            <a:pPr>
              <a:buNone/>
            </a:pPr>
            <a:endParaRPr lang="ru-RU" dirty="0"/>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НЕ</a:t>
            </a:r>
            <a:endParaRPr lang="ru-RU" dirty="0"/>
          </a:p>
        </p:txBody>
      </p:sp>
      <p:sp>
        <p:nvSpPr>
          <p:cNvPr id="3" name="Содержимое 2"/>
          <p:cNvSpPr>
            <a:spLocks noGrp="1"/>
          </p:cNvSpPr>
          <p:nvPr>
            <p:ph idx="1"/>
          </p:nvPr>
        </p:nvSpPr>
        <p:spPr/>
        <p:txBody>
          <a:bodyPr>
            <a:normAutofit/>
          </a:bodyPr>
          <a:lstStyle/>
          <a:p>
            <a:pPr>
              <a:buNone/>
            </a:pPr>
            <a:r>
              <a:rPr lang="ru-RU" sz="4000" dirty="0" smtClean="0"/>
              <a:t>Особенно </a:t>
            </a:r>
            <a:r>
              <a:rPr lang="ru-RU" sz="4000" dirty="0"/>
              <a:t>четко выражено значение полного отрицания у частицы </a:t>
            </a:r>
            <a:r>
              <a:rPr lang="ru-RU" sz="4000" dirty="0" smtClean="0"/>
              <a:t>НЕ </a:t>
            </a:r>
            <a:r>
              <a:rPr lang="ru-RU" sz="4000" dirty="0"/>
              <a:t>при наличии противопоставления</a:t>
            </a:r>
            <a:r>
              <a:rPr lang="ru-RU" sz="4000" dirty="0" smtClean="0"/>
              <a:t>:</a:t>
            </a:r>
          </a:p>
          <a:p>
            <a:pPr>
              <a:buFont typeface="Wingdings" pitchFamily="2" charset="2"/>
              <a:buChar char="ü"/>
            </a:pPr>
            <a:r>
              <a:rPr lang="ru-RU" dirty="0" smtClean="0"/>
              <a:t> </a:t>
            </a:r>
            <a:r>
              <a:rPr lang="ru-RU" sz="4400" i="1" dirty="0">
                <a:solidFill>
                  <a:srgbClr val="00B0F0"/>
                </a:solidFill>
              </a:rPr>
              <a:t>Не</a:t>
            </a:r>
            <a:r>
              <a:rPr lang="ru-RU" sz="4400" i="1" dirty="0">
                <a:solidFill>
                  <a:srgbClr val="7030A0"/>
                </a:solidFill>
              </a:rPr>
              <a:t> куст, </a:t>
            </a:r>
            <a:r>
              <a:rPr lang="ru-RU" sz="4400" i="1" dirty="0">
                <a:solidFill>
                  <a:srgbClr val="FF0000"/>
                </a:solidFill>
              </a:rPr>
              <a:t>а</a:t>
            </a:r>
            <a:r>
              <a:rPr lang="ru-RU" sz="4400" i="1" dirty="0">
                <a:solidFill>
                  <a:srgbClr val="7030A0"/>
                </a:solidFill>
              </a:rPr>
              <a:t> с листочками, </a:t>
            </a:r>
            <a:r>
              <a:rPr lang="ru-RU" sz="4400" i="1" dirty="0">
                <a:solidFill>
                  <a:srgbClr val="00B0F0"/>
                </a:solidFill>
              </a:rPr>
              <a:t>не </a:t>
            </a:r>
            <a:r>
              <a:rPr lang="ru-RU" sz="4400" i="1" dirty="0">
                <a:solidFill>
                  <a:srgbClr val="7030A0"/>
                </a:solidFill>
              </a:rPr>
              <a:t>рубашка, </a:t>
            </a:r>
            <a:r>
              <a:rPr lang="ru-RU" sz="4400" i="1" dirty="0">
                <a:solidFill>
                  <a:srgbClr val="FF0000"/>
                </a:solidFill>
              </a:rPr>
              <a:t>а </a:t>
            </a:r>
            <a:r>
              <a:rPr lang="ru-RU" sz="4400" i="1" dirty="0">
                <a:solidFill>
                  <a:srgbClr val="7030A0"/>
                </a:solidFill>
              </a:rPr>
              <a:t>сшита, </a:t>
            </a:r>
            <a:r>
              <a:rPr lang="ru-RU" sz="4400" i="1" dirty="0">
                <a:solidFill>
                  <a:srgbClr val="00B0F0"/>
                </a:solidFill>
              </a:rPr>
              <a:t>не</a:t>
            </a:r>
            <a:r>
              <a:rPr lang="ru-RU" sz="4400" i="1" dirty="0">
                <a:solidFill>
                  <a:srgbClr val="7030A0"/>
                </a:solidFill>
              </a:rPr>
              <a:t> человек, </a:t>
            </a:r>
            <a:r>
              <a:rPr lang="ru-RU" sz="4400" i="1" dirty="0">
                <a:solidFill>
                  <a:srgbClr val="FF0000"/>
                </a:solidFill>
              </a:rPr>
              <a:t>а</a:t>
            </a:r>
            <a:r>
              <a:rPr lang="ru-RU" sz="4400" i="1" dirty="0">
                <a:solidFill>
                  <a:srgbClr val="7030A0"/>
                </a:solidFill>
              </a:rPr>
              <a:t> </a:t>
            </a:r>
            <a:r>
              <a:rPr lang="ru-RU" sz="4400" i="1" dirty="0" smtClean="0">
                <a:solidFill>
                  <a:srgbClr val="7030A0"/>
                </a:solidFill>
              </a:rPr>
              <a:t>рассказывает.</a:t>
            </a:r>
            <a:endParaRPr lang="ru-RU" sz="4400" i="1" dirty="0">
              <a:solidFill>
                <a:srgbClr val="7030A0"/>
              </a:solidFill>
            </a:endParaRPr>
          </a:p>
          <a:p>
            <a:pPr>
              <a:buNone/>
            </a:pP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i="1" dirty="0" smtClean="0"/>
              <a:t>Куда </a:t>
            </a:r>
            <a:r>
              <a:rPr lang="ru-RU" i="1" dirty="0" smtClean="0">
                <a:solidFill>
                  <a:srgbClr val="FF0000"/>
                </a:solidFill>
              </a:rPr>
              <a:t>не</a:t>
            </a:r>
            <a:r>
              <a:rPr lang="ru-RU" i="1" dirty="0" smtClean="0">
                <a:solidFill>
                  <a:srgbClr val="002060"/>
                </a:solidFill>
              </a:rPr>
              <a:t> </a:t>
            </a:r>
            <a:r>
              <a:rPr lang="ru-RU" i="1" dirty="0" smtClean="0"/>
              <a:t>пойду, туда и будет тянуть.</a:t>
            </a:r>
          </a:p>
          <a:p>
            <a:pPr>
              <a:buNone/>
            </a:pPr>
            <a:r>
              <a:rPr lang="ru-RU" i="1" dirty="0" smtClean="0"/>
              <a:t>Куда </a:t>
            </a:r>
            <a:r>
              <a:rPr lang="ru-RU" i="1" dirty="0" smtClean="0">
                <a:solidFill>
                  <a:srgbClr val="00B050"/>
                </a:solidFill>
              </a:rPr>
              <a:t>ни</a:t>
            </a:r>
            <a:r>
              <a:rPr lang="ru-RU" i="1" dirty="0" smtClean="0"/>
              <a:t> пойду, всюду мне рады.</a:t>
            </a:r>
          </a:p>
          <a:p>
            <a:pPr>
              <a:buNone/>
            </a:pPr>
            <a:r>
              <a:rPr lang="ru-RU" i="1" dirty="0" smtClean="0"/>
              <a:t>Что бы </a:t>
            </a:r>
            <a:r>
              <a:rPr lang="ru-RU" i="1" dirty="0" smtClean="0">
                <a:solidFill>
                  <a:srgbClr val="00B050"/>
                </a:solidFill>
              </a:rPr>
              <a:t>ни</a:t>
            </a:r>
            <a:r>
              <a:rPr lang="ru-RU" i="1" dirty="0" smtClean="0">
                <a:solidFill>
                  <a:srgbClr val="7030A0"/>
                </a:solidFill>
              </a:rPr>
              <a:t> </a:t>
            </a:r>
            <a:r>
              <a:rPr lang="ru-RU" i="1" dirty="0" smtClean="0"/>
              <a:t>случилось, сохраняй спокойствие.</a:t>
            </a:r>
          </a:p>
          <a:p>
            <a:pPr>
              <a:buNone/>
            </a:pPr>
            <a:r>
              <a:rPr lang="ru-RU" i="1" dirty="0" smtClean="0"/>
              <a:t>Чтобы </a:t>
            </a:r>
            <a:r>
              <a:rPr lang="ru-RU" i="1" dirty="0" smtClean="0">
                <a:solidFill>
                  <a:srgbClr val="FF0000"/>
                </a:solidFill>
              </a:rPr>
              <a:t>не</a:t>
            </a:r>
            <a:r>
              <a:rPr lang="ru-RU" i="1" dirty="0" smtClean="0"/>
              <a:t> случилось беды, думай позитивно.</a:t>
            </a:r>
          </a:p>
          <a:p>
            <a:pPr>
              <a:buNone/>
            </a:pPr>
            <a:r>
              <a:rPr lang="ru-RU" i="1" dirty="0" smtClean="0"/>
              <a:t>Кто с ним </a:t>
            </a:r>
            <a:r>
              <a:rPr lang="ru-RU" i="1" dirty="0" smtClean="0">
                <a:solidFill>
                  <a:srgbClr val="FF0000"/>
                </a:solidFill>
              </a:rPr>
              <a:t>не</a:t>
            </a:r>
            <a:r>
              <a:rPr lang="ru-RU" i="1" dirty="0" smtClean="0">
                <a:solidFill>
                  <a:srgbClr val="002060"/>
                </a:solidFill>
              </a:rPr>
              <a:t> </a:t>
            </a:r>
            <a:r>
              <a:rPr lang="ru-RU" i="1" dirty="0" smtClean="0"/>
              <a:t>работал, тот его и не понимает.</a:t>
            </a:r>
          </a:p>
          <a:p>
            <a:pPr>
              <a:buNone/>
            </a:pPr>
            <a:r>
              <a:rPr lang="ru-RU" i="1" dirty="0" smtClean="0"/>
              <a:t>Кто с ним </a:t>
            </a:r>
            <a:r>
              <a:rPr lang="ru-RU" i="1" dirty="0" smtClean="0">
                <a:solidFill>
                  <a:srgbClr val="00B050"/>
                </a:solidFill>
              </a:rPr>
              <a:t>ни</a:t>
            </a:r>
            <a:r>
              <a:rPr lang="ru-RU" i="1" dirty="0" smtClean="0"/>
              <a:t> работал, всяк был доволен.</a:t>
            </a:r>
          </a:p>
          <a:p>
            <a:pPr>
              <a:buNone/>
            </a:pPr>
            <a:r>
              <a:rPr lang="ru-RU" i="1" dirty="0" smtClean="0"/>
              <a:t>Кого </a:t>
            </a:r>
            <a:r>
              <a:rPr lang="ru-RU" i="1" dirty="0" smtClean="0">
                <a:solidFill>
                  <a:srgbClr val="FF0000"/>
                </a:solidFill>
              </a:rPr>
              <a:t>не</a:t>
            </a:r>
            <a:r>
              <a:rPr lang="ru-RU" i="1" dirty="0" smtClean="0">
                <a:solidFill>
                  <a:srgbClr val="002060"/>
                </a:solidFill>
              </a:rPr>
              <a:t> </a:t>
            </a:r>
            <a:r>
              <a:rPr lang="ru-RU" i="1" dirty="0" smtClean="0"/>
              <a:t>спросил, спрошу попозже.</a:t>
            </a:r>
          </a:p>
          <a:p>
            <a:pPr>
              <a:buNone/>
            </a:pPr>
            <a:r>
              <a:rPr lang="ru-RU" i="1" dirty="0" smtClean="0"/>
              <a:t>Кого </a:t>
            </a:r>
            <a:r>
              <a:rPr lang="ru-RU" i="1" dirty="0" smtClean="0">
                <a:solidFill>
                  <a:srgbClr val="00B050"/>
                </a:solidFill>
              </a:rPr>
              <a:t>ни</a:t>
            </a:r>
            <a:r>
              <a:rPr lang="ru-RU" i="1" dirty="0" smtClean="0">
                <a:solidFill>
                  <a:srgbClr val="7030A0"/>
                </a:solidFill>
              </a:rPr>
              <a:t> </a:t>
            </a:r>
            <a:r>
              <a:rPr lang="ru-RU" i="1" dirty="0" smtClean="0"/>
              <a:t>спросил, все были на юбилее.</a:t>
            </a:r>
          </a:p>
          <a:p>
            <a:pPr>
              <a:buNone/>
            </a:pPr>
            <a:r>
              <a:rPr lang="ru-RU" i="1" dirty="0" smtClean="0"/>
              <a:t>Когда он </a:t>
            </a:r>
            <a:r>
              <a:rPr lang="ru-RU" i="1" dirty="0" smtClean="0">
                <a:solidFill>
                  <a:srgbClr val="FF0000"/>
                </a:solidFill>
              </a:rPr>
              <a:t>не</a:t>
            </a:r>
            <a:r>
              <a:rPr lang="ru-RU" i="1" dirty="0" smtClean="0">
                <a:solidFill>
                  <a:srgbClr val="002060"/>
                </a:solidFill>
              </a:rPr>
              <a:t> </a:t>
            </a:r>
            <a:r>
              <a:rPr lang="ru-RU" i="1" dirty="0" smtClean="0"/>
              <a:t>обращался, я нервничал.</a:t>
            </a:r>
          </a:p>
          <a:p>
            <a:pPr>
              <a:buNone/>
            </a:pPr>
            <a:r>
              <a:rPr lang="ru-RU" i="1" dirty="0" smtClean="0"/>
              <a:t>Когда он </a:t>
            </a:r>
            <a:r>
              <a:rPr lang="ru-RU" i="1" dirty="0" smtClean="0">
                <a:solidFill>
                  <a:srgbClr val="00B050"/>
                </a:solidFill>
              </a:rPr>
              <a:t>ни</a:t>
            </a:r>
            <a:r>
              <a:rPr lang="ru-RU" i="1" dirty="0" smtClean="0"/>
              <a:t> обращался, ответ был один…</a:t>
            </a:r>
          </a:p>
          <a:p>
            <a:pPr>
              <a:buNone/>
            </a:pPr>
            <a:endParaRPr lang="ru-RU"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Дополнить предложения</a:t>
            </a:r>
            <a:endParaRPr lang="ru-RU" dirty="0"/>
          </a:p>
        </p:txBody>
      </p:sp>
      <p:sp>
        <p:nvSpPr>
          <p:cNvPr id="3" name="Содержимое 2"/>
          <p:cNvSpPr>
            <a:spLocks noGrp="1"/>
          </p:cNvSpPr>
          <p:nvPr>
            <p:ph idx="1"/>
          </p:nvPr>
        </p:nvSpPr>
        <p:spPr/>
        <p:txBody>
          <a:bodyPr>
            <a:noAutofit/>
          </a:bodyPr>
          <a:lstStyle/>
          <a:p>
            <a:pPr>
              <a:buNone/>
            </a:pPr>
            <a:r>
              <a:rPr lang="ru-RU" sz="4400" i="1" dirty="0" smtClean="0"/>
              <a:t>6) Кому ни… . Кому не… . </a:t>
            </a:r>
          </a:p>
          <a:p>
            <a:pPr>
              <a:buNone/>
            </a:pPr>
            <a:r>
              <a:rPr lang="ru-RU" sz="4400" i="1" dirty="0" smtClean="0"/>
              <a:t>7) Где ни… . Где не… .</a:t>
            </a:r>
          </a:p>
          <a:p>
            <a:pPr>
              <a:buNone/>
            </a:pPr>
            <a:r>
              <a:rPr lang="ru-RU" sz="4400" i="1" dirty="0" smtClean="0"/>
              <a:t>8) Кто ни… . Кто не… . </a:t>
            </a:r>
          </a:p>
          <a:p>
            <a:pPr>
              <a:buNone/>
            </a:pPr>
            <a:r>
              <a:rPr lang="ru-RU" sz="4400" i="1" dirty="0" smtClean="0"/>
              <a:t>9) Кого не… .Кого ни… . </a:t>
            </a:r>
          </a:p>
          <a:p>
            <a:pPr>
              <a:buNone/>
            </a:pPr>
            <a:r>
              <a:rPr lang="ru-RU" sz="4400" i="1" dirty="0" smtClean="0"/>
              <a:t>10) Куда не… . Куда ни… .</a:t>
            </a:r>
          </a:p>
          <a:p>
            <a:pPr>
              <a:buNone/>
            </a:pPr>
            <a:r>
              <a:rPr lang="ru-RU" sz="4400" i="1" dirty="0" smtClean="0"/>
              <a:t>11) Когда не… . Когда ни… .</a:t>
            </a:r>
            <a:endParaRPr lang="ru-RU" sz="4400"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normAutofit lnSpcReduction="10000"/>
          </a:bodyPr>
          <a:lstStyle/>
          <a:p>
            <a:pPr>
              <a:buNone/>
            </a:pPr>
            <a:r>
              <a:rPr lang="ru-RU" i="1" dirty="0" smtClean="0"/>
              <a:t>Кому </a:t>
            </a:r>
            <a:r>
              <a:rPr lang="ru-RU" i="1" dirty="0" smtClean="0">
                <a:solidFill>
                  <a:srgbClr val="00B050"/>
                </a:solidFill>
              </a:rPr>
              <a:t>ни</a:t>
            </a:r>
            <a:r>
              <a:rPr lang="ru-RU" i="1" dirty="0" smtClean="0"/>
              <a:t> скажи, все рады.</a:t>
            </a:r>
          </a:p>
          <a:p>
            <a:pPr>
              <a:buNone/>
            </a:pPr>
            <a:r>
              <a:rPr lang="ru-RU" i="1" dirty="0" smtClean="0"/>
              <a:t>Кому </a:t>
            </a:r>
            <a:r>
              <a:rPr lang="ru-RU" i="1" dirty="0" smtClean="0">
                <a:solidFill>
                  <a:srgbClr val="FF0000"/>
                </a:solidFill>
              </a:rPr>
              <a:t>не</a:t>
            </a:r>
            <a:r>
              <a:rPr lang="ru-RU" i="1" dirty="0" smtClean="0"/>
              <a:t> скажешь, тот обидится.</a:t>
            </a:r>
          </a:p>
          <a:p>
            <a:pPr>
              <a:buNone/>
            </a:pPr>
            <a:r>
              <a:rPr lang="ru-RU" i="1" dirty="0" smtClean="0"/>
              <a:t>Где </a:t>
            </a:r>
            <a:r>
              <a:rPr lang="ru-RU" i="1" dirty="0" smtClean="0">
                <a:solidFill>
                  <a:srgbClr val="00B050"/>
                </a:solidFill>
              </a:rPr>
              <a:t>ни</a:t>
            </a:r>
            <a:r>
              <a:rPr lang="ru-RU" i="1" dirty="0" smtClean="0">
                <a:solidFill>
                  <a:srgbClr val="7030A0"/>
                </a:solidFill>
              </a:rPr>
              <a:t> </a:t>
            </a:r>
            <a:r>
              <a:rPr lang="ru-RU" i="1" dirty="0" smtClean="0"/>
              <a:t>был я, везде мне хорошо.</a:t>
            </a:r>
          </a:p>
          <a:p>
            <a:pPr>
              <a:buNone/>
            </a:pPr>
            <a:r>
              <a:rPr lang="ru-RU" i="1" dirty="0" smtClean="0"/>
              <a:t>Где </a:t>
            </a:r>
            <a:r>
              <a:rPr lang="ru-RU" i="1" dirty="0" smtClean="0">
                <a:solidFill>
                  <a:srgbClr val="FF0000"/>
                </a:solidFill>
              </a:rPr>
              <a:t>не</a:t>
            </a:r>
            <a:r>
              <a:rPr lang="ru-RU" i="1" dirty="0" smtClean="0"/>
              <a:t> был я, туда попасть мечтаю.</a:t>
            </a:r>
          </a:p>
          <a:p>
            <a:pPr>
              <a:buNone/>
            </a:pPr>
            <a:r>
              <a:rPr lang="ru-RU" i="1" dirty="0" smtClean="0"/>
              <a:t>Кто </a:t>
            </a:r>
            <a:r>
              <a:rPr lang="ru-RU" i="1" dirty="0" smtClean="0">
                <a:solidFill>
                  <a:srgbClr val="00B050"/>
                </a:solidFill>
              </a:rPr>
              <a:t>ни </a:t>
            </a:r>
            <a:r>
              <a:rPr lang="ru-RU" i="1" dirty="0" smtClean="0"/>
              <a:t>обратился, все помощь получили.</a:t>
            </a:r>
          </a:p>
          <a:p>
            <a:pPr>
              <a:buNone/>
            </a:pPr>
            <a:r>
              <a:rPr lang="ru-RU" i="1" dirty="0" smtClean="0"/>
              <a:t>Кто </a:t>
            </a:r>
            <a:r>
              <a:rPr lang="ru-RU" i="1" dirty="0" smtClean="0">
                <a:solidFill>
                  <a:srgbClr val="FF0000"/>
                </a:solidFill>
              </a:rPr>
              <a:t>не</a:t>
            </a:r>
            <a:r>
              <a:rPr lang="ru-RU" i="1" dirty="0" smtClean="0"/>
              <a:t> обратился, тот и остался без помощи.</a:t>
            </a:r>
          </a:p>
          <a:p>
            <a:pPr>
              <a:buNone/>
            </a:pPr>
            <a:r>
              <a:rPr lang="ru-RU" i="1" dirty="0" smtClean="0"/>
              <a:t>…</a:t>
            </a:r>
          </a:p>
          <a:p>
            <a:pPr>
              <a:buNone/>
            </a:pPr>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solidFill>
                  <a:srgbClr val="7030A0"/>
                </a:solidFill>
              </a:rPr>
              <a:t>Перестроить следующие предложения, вставив в них частицу НИ:</a:t>
            </a:r>
            <a:endParaRPr lang="ru-RU" sz="3600" dirty="0"/>
          </a:p>
        </p:txBody>
      </p:sp>
      <p:sp>
        <p:nvSpPr>
          <p:cNvPr id="3" name="Содержимое 2"/>
          <p:cNvSpPr>
            <a:spLocks noGrp="1"/>
          </p:cNvSpPr>
          <p:nvPr>
            <p:ph idx="1"/>
          </p:nvPr>
        </p:nvSpPr>
        <p:spPr/>
        <p:txBody>
          <a:bodyPr>
            <a:normAutofit fontScale="92500" lnSpcReduction="10000"/>
          </a:bodyPr>
          <a:lstStyle/>
          <a:p>
            <a:pPr>
              <a:buNone/>
            </a:pPr>
            <a:r>
              <a:rPr lang="ru-RU" sz="4000" i="1" dirty="0"/>
              <a:t>1) Вглядывался, но в тумане не мог разглядеть ничего</a:t>
            </a:r>
            <a:r>
              <a:rPr lang="ru-RU" sz="4000" i="1" dirty="0" smtClean="0"/>
              <a:t>.</a:t>
            </a:r>
            <a:r>
              <a:rPr lang="ru-RU" sz="4000" i="1" dirty="0"/>
              <a:t> </a:t>
            </a:r>
          </a:p>
          <a:p>
            <a:pPr>
              <a:buNone/>
            </a:pPr>
            <a:r>
              <a:rPr lang="ru-RU" sz="4000" i="1" dirty="0"/>
              <a:t>2) Он торопился, но все равно опаздывал</a:t>
            </a:r>
            <a:r>
              <a:rPr lang="ru-RU" sz="4000" i="1" dirty="0" smtClean="0"/>
              <a:t>.</a:t>
            </a:r>
            <a:r>
              <a:rPr lang="ru-RU" sz="4000" i="1" dirty="0"/>
              <a:t> </a:t>
            </a:r>
          </a:p>
          <a:p>
            <a:pPr>
              <a:buNone/>
            </a:pPr>
            <a:r>
              <a:rPr lang="ru-RU" sz="4000" i="1" dirty="0"/>
              <a:t>3) Что он задумает, ему все удается</a:t>
            </a:r>
            <a:r>
              <a:rPr lang="ru-RU" sz="4000" i="1" dirty="0" smtClean="0"/>
              <a:t>.</a:t>
            </a:r>
            <a:r>
              <a:rPr lang="ru-RU" sz="4000" i="1" dirty="0"/>
              <a:t> </a:t>
            </a:r>
          </a:p>
          <a:p>
            <a:pPr>
              <a:buNone/>
            </a:pPr>
            <a:r>
              <a:rPr lang="ru-RU" sz="4000" i="1" dirty="0"/>
              <a:t>4) О чем ты попросишь, я все выполню.</a:t>
            </a:r>
          </a:p>
          <a:p>
            <a:pPr>
              <a:buNone/>
            </a:pP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normAutofit/>
          </a:bodyPr>
          <a:lstStyle/>
          <a:p>
            <a:pPr>
              <a:buNone/>
            </a:pPr>
            <a:r>
              <a:rPr lang="ru-RU" sz="3600" i="1" dirty="0" smtClean="0"/>
              <a:t>1) Сколько </a:t>
            </a:r>
            <a:r>
              <a:rPr lang="ru-RU" sz="3600" i="1" dirty="0" smtClean="0">
                <a:solidFill>
                  <a:srgbClr val="7030A0"/>
                </a:solidFill>
              </a:rPr>
              <a:t>ни</a:t>
            </a:r>
            <a:r>
              <a:rPr lang="ru-RU" sz="3600" i="1" dirty="0" smtClean="0"/>
              <a:t> вглядывался, но в тумане не мог разглядеть ничего. </a:t>
            </a:r>
          </a:p>
          <a:p>
            <a:pPr>
              <a:buNone/>
            </a:pPr>
            <a:r>
              <a:rPr lang="ru-RU" sz="3600" i="1" dirty="0" smtClean="0"/>
              <a:t>2) Сколько он </a:t>
            </a:r>
            <a:r>
              <a:rPr lang="ru-RU" sz="3600" i="1" dirty="0" smtClean="0">
                <a:solidFill>
                  <a:srgbClr val="7030A0"/>
                </a:solidFill>
              </a:rPr>
              <a:t>ни </a:t>
            </a:r>
            <a:r>
              <a:rPr lang="ru-RU" sz="3600" i="1" dirty="0" smtClean="0"/>
              <a:t>торопился, но все равно опаздывал. </a:t>
            </a:r>
          </a:p>
          <a:p>
            <a:pPr>
              <a:buNone/>
            </a:pPr>
            <a:r>
              <a:rPr lang="ru-RU" sz="3600" i="1" dirty="0" smtClean="0"/>
              <a:t>3) Что он </a:t>
            </a:r>
            <a:r>
              <a:rPr lang="ru-RU" sz="3600" i="1" dirty="0" smtClean="0">
                <a:solidFill>
                  <a:srgbClr val="7030A0"/>
                </a:solidFill>
              </a:rPr>
              <a:t>ни</a:t>
            </a:r>
            <a:r>
              <a:rPr lang="ru-RU" sz="3600" i="1" dirty="0" smtClean="0"/>
              <a:t> задумает, ему все удается. </a:t>
            </a:r>
          </a:p>
          <a:p>
            <a:pPr>
              <a:buNone/>
            </a:pPr>
            <a:r>
              <a:rPr lang="ru-RU" sz="3600" i="1" dirty="0" smtClean="0"/>
              <a:t>4) О чем ты  </a:t>
            </a:r>
            <a:r>
              <a:rPr lang="ru-RU" sz="3600" i="1" dirty="0" smtClean="0">
                <a:solidFill>
                  <a:srgbClr val="7030A0"/>
                </a:solidFill>
              </a:rPr>
              <a:t>ни </a:t>
            </a:r>
            <a:r>
              <a:rPr lang="ru-RU" sz="3600" i="1" dirty="0" smtClean="0"/>
              <a:t>попросишь, я все выполню.</a:t>
            </a:r>
          </a:p>
          <a:p>
            <a:pPr>
              <a:buNone/>
            </a:pPr>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sz="6400" dirty="0" smtClean="0"/>
              <a:t>2. </a:t>
            </a:r>
            <a:r>
              <a:rPr lang="ru-RU" sz="4800" dirty="0" smtClean="0"/>
              <a:t>Второе </a:t>
            </a:r>
            <a:r>
              <a:rPr lang="ru-RU" sz="4800" dirty="0"/>
              <a:t>назначение </a:t>
            </a:r>
            <a:r>
              <a:rPr lang="ru-RU" sz="4800" dirty="0" smtClean="0"/>
              <a:t>НИ </a:t>
            </a:r>
            <a:r>
              <a:rPr lang="ru-RU" sz="4800" dirty="0" smtClean="0">
                <a:solidFill>
                  <a:srgbClr val="FF0000"/>
                </a:solidFill>
              </a:rPr>
              <a:t>усиливать </a:t>
            </a:r>
            <a:r>
              <a:rPr lang="ru-RU" sz="4800" dirty="0">
                <a:solidFill>
                  <a:srgbClr val="FF0000"/>
                </a:solidFill>
              </a:rPr>
              <a:t>отрицание</a:t>
            </a:r>
            <a:r>
              <a:rPr lang="ru-RU" sz="4800" dirty="0"/>
              <a:t>, которое выражено частицей </a:t>
            </a:r>
            <a:r>
              <a:rPr lang="ru-RU" sz="4800" dirty="0">
                <a:solidFill>
                  <a:srgbClr val="FF0000"/>
                </a:solidFill>
              </a:rPr>
              <a:t>не</a:t>
            </a:r>
            <a:r>
              <a:rPr lang="ru-RU" sz="4800" dirty="0"/>
              <a:t>, </a:t>
            </a:r>
            <a:r>
              <a:rPr lang="ru-RU" sz="4800" dirty="0" smtClean="0"/>
              <a:t>стоящей </a:t>
            </a:r>
            <a:r>
              <a:rPr lang="ru-RU" sz="4800" dirty="0"/>
              <a:t>перед сказуемым</a:t>
            </a:r>
            <a:r>
              <a:rPr lang="ru-RU" sz="4800" dirty="0" smtClean="0"/>
              <a:t>.</a:t>
            </a:r>
          </a:p>
          <a:p>
            <a:pPr>
              <a:buNone/>
            </a:pPr>
            <a:r>
              <a:rPr lang="ru-RU" sz="4800" dirty="0"/>
              <a:t>Отрицательное сказуемое может выражаться </a:t>
            </a:r>
            <a:r>
              <a:rPr lang="ru-RU" sz="4800" dirty="0" smtClean="0"/>
              <a:t>также </a:t>
            </a:r>
            <a:r>
              <a:rPr lang="ru-RU" sz="4800" dirty="0"/>
              <a:t>словом </a:t>
            </a:r>
            <a:r>
              <a:rPr lang="ru-RU" sz="4800" dirty="0">
                <a:solidFill>
                  <a:srgbClr val="FF0000"/>
                </a:solidFill>
              </a:rPr>
              <a:t>нет</a:t>
            </a:r>
            <a:r>
              <a:rPr lang="ru-RU" sz="4800" dirty="0"/>
              <a:t>. </a:t>
            </a:r>
          </a:p>
          <a:p>
            <a:pPr>
              <a:buNone/>
            </a:pPr>
            <a:r>
              <a:rPr lang="ru-RU" sz="4800" dirty="0"/>
              <a:t> </a:t>
            </a:r>
          </a:p>
          <a:p>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a:bodyPr>
          <a:lstStyle/>
          <a:p>
            <a:pPr marL="514350" indent="-514350">
              <a:buFont typeface="Wingdings" pitchFamily="2" charset="2"/>
              <a:buChar char="ü"/>
            </a:pPr>
            <a:r>
              <a:rPr lang="ru-RU" sz="4000" i="1" dirty="0" smtClean="0"/>
              <a:t>На небе </a:t>
            </a:r>
            <a:r>
              <a:rPr lang="ru-RU" sz="4000" i="1" dirty="0" smtClean="0">
                <a:solidFill>
                  <a:srgbClr val="00B0F0"/>
                </a:solidFill>
              </a:rPr>
              <a:t>ни </a:t>
            </a:r>
            <a:r>
              <a:rPr lang="ru-RU" sz="4000" i="1" dirty="0" smtClean="0"/>
              <a:t>звездочки </a:t>
            </a:r>
            <a:r>
              <a:rPr lang="ru-RU" sz="4000" i="1" dirty="0" smtClean="0">
                <a:solidFill>
                  <a:srgbClr val="00B0F0"/>
                </a:solidFill>
              </a:rPr>
              <a:t>не видно</a:t>
            </a:r>
            <a:r>
              <a:rPr lang="ru-RU" sz="4000" i="1" dirty="0" smtClean="0"/>
              <a:t>. </a:t>
            </a:r>
          </a:p>
          <a:p>
            <a:pPr marL="514350" indent="-514350">
              <a:buFont typeface="Wingdings" pitchFamily="2" charset="2"/>
              <a:buChar char="ü"/>
            </a:pPr>
            <a:r>
              <a:rPr lang="ru-RU" sz="4000" i="1" dirty="0" smtClean="0"/>
              <a:t>На небе </a:t>
            </a:r>
            <a:r>
              <a:rPr lang="ru-RU" sz="4000" i="1" dirty="0" smtClean="0">
                <a:solidFill>
                  <a:srgbClr val="00B0F0"/>
                </a:solidFill>
              </a:rPr>
              <a:t>нет ни </a:t>
            </a:r>
            <a:r>
              <a:rPr lang="ru-RU" sz="4000" i="1" dirty="0" smtClean="0"/>
              <a:t>звездочки. </a:t>
            </a:r>
          </a:p>
          <a:p>
            <a:pPr marL="514350" indent="-514350">
              <a:buFont typeface="Wingdings" pitchFamily="2" charset="2"/>
              <a:buChar char="ü"/>
            </a:pPr>
            <a:r>
              <a:rPr lang="ru-RU" sz="4000" i="1" dirty="0" smtClean="0"/>
              <a:t>У меня </a:t>
            </a:r>
            <a:r>
              <a:rPr lang="ru-RU" sz="4000" i="1" dirty="0" smtClean="0">
                <a:solidFill>
                  <a:srgbClr val="00B0F0"/>
                </a:solidFill>
              </a:rPr>
              <a:t>не было ни </a:t>
            </a:r>
            <a:r>
              <a:rPr lang="ru-RU" sz="4000" i="1" dirty="0" smtClean="0"/>
              <a:t>минуты свободного времени. </a:t>
            </a:r>
          </a:p>
          <a:p>
            <a:pPr marL="514350" indent="-514350">
              <a:buFont typeface="Wingdings" pitchFamily="2" charset="2"/>
              <a:buChar char="ü"/>
            </a:pPr>
            <a:r>
              <a:rPr lang="ru-RU" sz="4000" i="1" dirty="0" smtClean="0"/>
              <a:t>У меня </a:t>
            </a:r>
            <a:r>
              <a:rPr lang="ru-RU" sz="4000" i="1" dirty="0" smtClean="0">
                <a:solidFill>
                  <a:srgbClr val="00B0F0"/>
                </a:solidFill>
              </a:rPr>
              <a:t>нет ни </a:t>
            </a:r>
            <a:r>
              <a:rPr lang="ru-RU" sz="4000" i="1" dirty="0" smtClean="0"/>
              <a:t>минуты свободного времени.</a:t>
            </a:r>
            <a:endParaRPr lang="ru-RU" sz="4000" i="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sz="6000" dirty="0"/>
              <a:t>Отрицательное сказуемое в таких предложениях может вообще </a:t>
            </a:r>
            <a:r>
              <a:rPr lang="ru-RU" sz="6000" dirty="0" smtClean="0"/>
              <a:t>отсутствовать;</a:t>
            </a:r>
            <a:endParaRPr lang="ru-RU" sz="6000" dirty="0" smtClean="0">
              <a:solidFill>
                <a:srgbClr val="FF0000"/>
              </a:solidFill>
            </a:endParaRPr>
          </a:p>
          <a:p>
            <a:pPr algn="ctr">
              <a:buNone/>
            </a:pPr>
            <a:r>
              <a:rPr lang="ru-RU" sz="6000" dirty="0" smtClean="0">
                <a:solidFill>
                  <a:srgbClr val="FF0000"/>
                </a:solidFill>
              </a:rPr>
              <a:t>НИ = </a:t>
            </a:r>
            <a:r>
              <a:rPr lang="ru-RU" sz="6000" dirty="0">
                <a:solidFill>
                  <a:srgbClr val="FF0000"/>
                </a:solidFill>
              </a:rPr>
              <a:t>даже </a:t>
            </a:r>
            <a:r>
              <a:rPr lang="ru-RU" sz="6000" dirty="0" smtClean="0">
                <a:solidFill>
                  <a:srgbClr val="FF0000"/>
                </a:solidFill>
              </a:rPr>
              <a:t>= и; </a:t>
            </a:r>
          </a:p>
          <a:p>
            <a:pPr algn="ctr">
              <a:buNone/>
            </a:pPr>
            <a:r>
              <a:rPr lang="ru-RU" sz="6000" dirty="0" smtClean="0">
                <a:solidFill>
                  <a:srgbClr val="FF0000"/>
                </a:solidFill>
              </a:rPr>
              <a:t>НИ </a:t>
            </a:r>
            <a:r>
              <a:rPr lang="ru-RU" sz="6000" dirty="0">
                <a:solidFill>
                  <a:srgbClr val="FF0000"/>
                </a:solidFill>
              </a:rPr>
              <a:t>можно опустить.</a:t>
            </a:r>
          </a:p>
          <a:p>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НИ</a:t>
            </a:r>
            <a:endParaRPr lang="ru-RU" dirty="0"/>
          </a:p>
        </p:txBody>
      </p:sp>
      <p:sp>
        <p:nvSpPr>
          <p:cNvPr id="3" name="Содержимое 2"/>
          <p:cNvSpPr>
            <a:spLocks noGrp="1"/>
          </p:cNvSpPr>
          <p:nvPr>
            <p:ph idx="1"/>
          </p:nvPr>
        </p:nvSpPr>
        <p:spPr/>
        <p:txBody>
          <a:bodyPr>
            <a:normAutofit fontScale="92500"/>
          </a:bodyPr>
          <a:lstStyle/>
          <a:p>
            <a:pPr algn="ctr">
              <a:buNone/>
            </a:pPr>
            <a:r>
              <a:rPr lang="ru-RU" sz="4000" dirty="0"/>
              <a:t>В </a:t>
            </a:r>
            <a:r>
              <a:rPr lang="ru-RU" sz="4000" dirty="0" smtClean="0"/>
              <a:t>предложениях с частицей </a:t>
            </a:r>
            <a:r>
              <a:rPr lang="ru-RU" sz="4000" dirty="0" smtClean="0">
                <a:solidFill>
                  <a:srgbClr val="00B0F0"/>
                </a:solidFill>
              </a:rPr>
              <a:t>НИ</a:t>
            </a:r>
          </a:p>
          <a:p>
            <a:pPr algn="ctr">
              <a:buNone/>
            </a:pPr>
            <a:r>
              <a:rPr lang="ru-RU" sz="4000" dirty="0" smtClean="0"/>
              <a:t>возможно:</a:t>
            </a:r>
            <a:r>
              <a:rPr lang="ru-RU" sz="4000" dirty="0"/>
              <a:t> </a:t>
            </a:r>
          </a:p>
          <a:p>
            <a:pPr>
              <a:buNone/>
            </a:pPr>
            <a:r>
              <a:rPr lang="ru-RU" sz="4000" dirty="0"/>
              <a:t>1) опустить </a:t>
            </a:r>
            <a:r>
              <a:rPr lang="ru-RU" sz="4000" dirty="0" smtClean="0"/>
              <a:t>сказуемое</a:t>
            </a:r>
            <a:r>
              <a:rPr lang="ru-RU" sz="4000" dirty="0"/>
              <a:t>; </a:t>
            </a:r>
          </a:p>
          <a:p>
            <a:pPr>
              <a:buNone/>
            </a:pPr>
            <a:r>
              <a:rPr lang="ru-RU" sz="4000" dirty="0"/>
              <a:t>2) заменить </a:t>
            </a:r>
            <a:r>
              <a:rPr lang="ru-RU" sz="4000" dirty="0" smtClean="0">
                <a:solidFill>
                  <a:srgbClr val="00B0F0"/>
                </a:solidFill>
              </a:rPr>
              <a:t>НИ</a:t>
            </a:r>
            <a:r>
              <a:rPr lang="ru-RU" sz="4000" dirty="0" smtClean="0"/>
              <a:t> усилительной </a:t>
            </a:r>
            <a:r>
              <a:rPr lang="ru-RU" sz="4000" dirty="0"/>
              <a:t>частицей </a:t>
            </a:r>
            <a:r>
              <a:rPr lang="ru-RU" sz="4000" dirty="0" smtClean="0">
                <a:solidFill>
                  <a:srgbClr val="00B0F0"/>
                </a:solidFill>
              </a:rPr>
              <a:t>даже</a:t>
            </a:r>
            <a:r>
              <a:rPr lang="ru-RU" sz="4000" dirty="0"/>
              <a:t>; </a:t>
            </a:r>
          </a:p>
          <a:p>
            <a:pPr>
              <a:buNone/>
            </a:pPr>
            <a:r>
              <a:rPr lang="ru-RU" sz="4000" dirty="0"/>
              <a:t>3) </a:t>
            </a:r>
            <a:r>
              <a:rPr lang="ru-RU" sz="4000" dirty="0" smtClean="0"/>
              <a:t>заменить </a:t>
            </a:r>
            <a:r>
              <a:rPr lang="ru-RU" sz="4000" dirty="0" smtClean="0">
                <a:solidFill>
                  <a:srgbClr val="00B0F0"/>
                </a:solidFill>
              </a:rPr>
              <a:t>НИ</a:t>
            </a:r>
            <a:r>
              <a:rPr lang="ru-RU" sz="4000" dirty="0" smtClean="0"/>
              <a:t> союзом </a:t>
            </a:r>
            <a:r>
              <a:rPr lang="ru-RU" sz="4000" dirty="0" smtClean="0">
                <a:solidFill>
                  <a:srgbClr val="00B0F0"/>
                </a:solidFill>
              </a:rPr>
              <a:t>И</a:t>
            </a:r>
            <a:r>
              <a:rPr lang="ru-RU" sz="4000" dirty="0" smtClean="0"/>
              <a:t>;</a:t>
            </a:r>
            <a:endParaRPr lang="ru-RU" sz="4000" dirty="0"/>
          </a:p>
          <a:p>
            <a:pPr>
              <a:buNone/>
            </a:pPr>
            <a:r>
              <a:rPr lang="ru-RU" sz="4000" dirty="0"/>
              <a:t> </a:t>
            </a:r>
            <a:r>
              <a:rPr lang="ru-RU" sz="4000" dirty="0" smtClean="0"/>
              <a:t>4</a:t>
            </a:r>
            <a:r>
              <a:rPr lang="ru-RU" sz="4000" dirty="0"/>
              <a:t>) </a:t>
            </a:r>
            <a:r>
              <a:rPr lang="ru-RU" sz="4000" dirty="0" smtClean="0"/>
              <a:t>выпустить </a:t>
            </a:r>
            <a:r>
              <a:rPr lang="ru-RU" sz="4000" dirty="0" smtClean="0">
                <a:solidFill>
                  <a:srgbClr val="00B0F0"/>
                </a:solidFill>
              </a:rPr>
              <a:t>НИ</a:t>
            </a:r>
            <a:r>
              <a:rPr lang="ru-RU" sz="4000" dirty="0" smtClean="0"/>
              <a:t> </a:t>
            </a:r>
            <a:r>
              <a:rPr lang="ru-RU" sz="4000" dirty="0"/>
              <a:t>из предложения.</a:t>
            </a:r>
          </a:p>
          <a:p>
            <a:endParaRPr lang="ru-RU"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7030A0"/>
                </a:solidFill>
              </a:rPr>
              <a:t>Выпустить НИ </a:t>
            </a:r>
            <a:r>
              <a:rPr lang="ru-RU" dirty="0">
                <a:solidFill>
                  <a:srgbClr val="7030A0"/>
                </a:solidFill>
              </a:rPr>
              <a:t>из </a:t>
            </a:r>
            <a:r>
              <a:rPr lang="ru-RU" dirty="0" smtClean="0">
                <a:solidFill>
                  <a:srgbClr val="7030A0"/>
                </a:solidFill>
              </a:rPr>
              <a:t>предложения</a:t>
            </a:r>
            <a:r>
              <a:rPr lang="ru-RU" dirty="0" smtClean="0"/>
              <a:t>:</a:t>
            </a:r>
            <a:r>
              <a:rPr lang="ru-RU" dirty="0"/>
              <a:t/>
            </a:r>
            <a:br>
              <a:rPr lang="ru-RU" dirty="0"/>
            </a:br>
            <a:endParaRPr lang="ru-RU" dirty="0"/>
          </a:p>
        </p:txBody>
      </p:sp>
      <p:sp>
        <p:nvSpPr>
          <p:cNvPr id="3" name="Содержимое 2"/>
          <p:cNvSpPr>
            <a:spLocks noGrp="1"/>
          </p:cNvSpPr>
          <p:nvPr>
            <p:ph idx="1"/>
          </p:nvPr>
        </p:nvSpPr>
        <p:spPr/>
        <p:txBody>
          <a:bodyPr>
            <a:normAutofit lnSpcReduction="10000"/>
          </a:bodyPr>
          <a:lstStyle/>
          <a:p>
            <a:pPr>
              <a:buNone/>
            </a:pPr>
            <a:r>
              <a:rPr lang="ru-RU" sz="4400" i="1" dirty="0" smtClean="0"/>
              <a:t>1</a:t>
            </a:r>
            <a:r>
              <a:rPr lang="ru-RU" sz="4400" i="1" dirty="0"/>
              <a:t>) Он от меня </a:t>
            </a:r>
            <a:r>
              <a:rPr lang="ru-RU" sz="4400" i="1" dirty="0">
                <a:solidFill>
                  <a:srgbClr val="7030A0"/>
                </a:solidFill>
              </a:rPr>
              <a:t>ни</a:t>
            </a:r>
            <a:r>
              <a:rPr lang="ru-RU" sz="4400" i="1" dirty="0"/>
              <a:t> на шаг не отстает</a:t>
            </a:r>
            <a:r>
              <a:rPr lang="ru-RU" sz="4400" i="1" dirty="0" smtClean="0"/>
              <a:t>.</a:t>
            </a:r>
            <a:endParaRPr lang="ru-RU" sz="4400" i="1" dirty="0"/>
          </a:p>
          <a:p>
            <a:pPr>
              <a:buNone/>
            </a:pPr>
            <a:r>
              <a:rPr lang="ru-RU" sz="4400" i="1" dirty="0"/>
              <a:t>2) Вокруг не было </a:t>
            </a:r>
            <a:r>
              <a:rPr lang="ru-RU" sz="4400" i="1" dirty="0">
                <a:solidFill>
                  <a:srgbClr val="7030A0"/>
                </a:solidFill>
              </a:rPr>
              <a:t>ни</a:t>
            </a:r>
            <a:r>
              <a:rPr lang="ru-RU" sz="4400" i="1" dirty="0"/>
              <a:t> души</a:t>
            </a:r>
            <a:r>
              <a:rPr lang="ru-RU" sz="4400" i="1" dirty="0" smtClean="0"/>
              <a:t>.</a:t>
            </a:r>
            <a:r>
              <a:rPr lang="ru-RU" sz="4400" i="1" dirty="0"/>
              <a:t> </a:t>
            </a:r>
          </a:p>
          <a:p>
            <a:pPr>
              <a:buNone/>
            </a:pPr>
            <a:r>
              <a:rPr lang="ru-RU" sz="4400" i="1" dirty="0"/>
              <a:t>3) Его нельзя оставить </a:t>
            </a:r>
            <a:r>
              <a:rPr lang="ru-RU" sz="4400" i="1" dirty="0">
                <a:solidFill>
                  <a:srgbClr val="7030A0"/>
                </a:solidFill>
              </a:rPr>
              <a:t>ни </a:t>
            </a:r>
            <a:r>
              <a:rPr lang="ru-RU" sz="4400" i="1" dirty="0"/>
              <a:t>на секунду</a:t>
            </a:r>
            <a:r>
              <a:rPr lang="ru-RU" sz="4400" i="1" dirty="0" smtClean="0"/>
              <a:t>.</a:t>
            </a:r>
            <a:r>
              <a:rPr lang="ru-RU" sz="4400" i="1" dirty="0"/>
              <a:t> </a:t>
            </a:r>
          </a:p>
          <a:p>
            <a:pPr>
              <a:buNone/>
            </a:pPr>
            <a:r>
              <a:rPr lang="ru-RU" sz="4400" i="1" dirty="0"/>
              <a:t>4) Дождь не прекращался </a:t>
            </a:r>
            <a:r>
              <a:rPr lang="ru-RU" sz="4400" i="1" dirty="0">
                <a:solidFill>
                  <a:srgbClr val="7030A0"/>
                </a:solidFill>
              </a:rPr>
              <a:t>ни</a:t>
            </a:r>
            <a:r>
              <a:rPr lang="ru-RU" sz="4400" i="1" dirty="0"/>
              <a:t> на час</a:t>
            </a:r>
            <a:r>
              <a:rPr lang="ru-RU" sz="4400" i="1" dirty="0" smtClean="0"/>
              <a:t>.</a:t>
            </a:r>
            <a:endParaRPr lang="ru-RU" sz="44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Значение частицы НЕ</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По </a:t>
            </a:r>
            <a:r>
              <a:rPr lang="ru-RU" dirty="0"/>
              <a:t>значению </a:t>
            </a:r>
            <a:r>
              <a:rPr lang="ru-RU" dirty="0" smtClean="0"/>
              <a:t>НЕ равняется </a:t>
            </a:r>
            <a:r>
              <a:rPr lang="ru-RU" dirty="0">
                <a:solidFill>
                  <a:srgbClr val="FF0000"/>
                </a:solidFill>
              </a:rPr>
              <a:t>нет</a:t>
            </a:r>
            <a:r>
              <a:rPr lang="ru-RU" dirty="0"/>
              <a:t>: </a:t>
            </a:r>
            <a:endParaRPr lang="ru-RU" dirty="0" smtClean="0"/>
          </a:p>
          <a:p>
            <a:pPr>
              <a:buFont typeface="Wingdings" pitchFamily="2" charset="2"/>
              <a:buChar char="ü"/>
            </a:pPr>
            <a:r>
              <a:rPr lang="ru-RU" i="1" dirty="0" smtClean="0"/>
              <a:t>Я </a:t>
            </a:r>
            <a:r>
              <a:rPr lang="ru-RU" i="1" dirty="0">
                <a:solidFill>
                  <a:srgbClr val="00B0F0"/>
                </a:solidFill>
              </a:rPr>
              <a:t>не был </a:t>
            </a:r>
            <a:r>
              <a:rPr lang="ru-RU" i="1" dirty="0"/>
              <a:t>в театре. (Был?— </a:t>
            </a:r>
            <a:r>
              <a:rPr lang="ru-RU" i="1" dirty="0">
                <a:solidFill>
                  <a:srgbClr val="FF0000"/>
                </a:solidFill>
              </a:rPr>
              <a:t>Нет</a:t>
            </a:r>
            <a:r>
              <a:rPr lang="ru-RU" i="1" dirty="0"/>
              <a:t>.) Здесь </a:t>
            </a:r>
            <a:r>
              <a:rPr lang="ru-RU" i="1" dirty="0">
                <a:solidFill>
                  <a:srgbClr val="00B0F0"/>
                </a:solidFill>
              </a:rPr>
              <a:t>не место </a:t>
            </a:r>
            <a:r>
              <a:rPr lang="ru-RU" i="1" dirty="0">
                <a:solidFill>
                  <a:schemeClr val="tx1">
                    <a:lumMod val="95000"/>
                    <a:lumOff val="5000"/>
                  </a:schemeClr>
                </a:solidFill>
              </a:rPr>
              <a:t>и</a:t>
            </a:r>
            <a:r>
              <a:rPr lang="ru-RU" i="1" dirty="0">
                <a:solidFill>
                  <a:srgbClr val="00B0F0"/>
                </a:solidFill>
              </a:rPr>
              <a:t> не время </a:t>
            </a:r>
            <a:r>
              <a:rPr lang="ru-RU" i="1" dirty="0"/>
              <a:t>вести эти разговоры. (Место?— </a:t>
            </a:r>
            <a:r>
              <a:rPr lang="ru-RU" i="1" dirty="0">
                <a:solidFill>
                  <a:srgbClr val="FF0000"/>
                </a:solidFill>
              </a:rPr>
              <a:t>Нет</a:t>
            </a:r>
            <a:r>
              <a:rPr lang="ru-RU" i="1" dirty="0"/>
              <a:t>. Время?— </a:t>
            </a:r>
            <a:r>
              <a:rPr lang="ru-RU" i="1" dirty="0">
                <a:solidFill>
                  <a:srgbClr val="FF0000"/>
                </a:solidFill>
              </a:rPr>
              <a:t>Нет</a:t>
            </a:r>
            <a:r>
              <a:rPr lang="ru-RU" i="1" dirty="0"/>
              <a:t>.)</a:t>
            </a:r>
          </a:p>
          <a:p>
            <a:pPr>
              <a:buNone/>
            </a:pPr>
            <a:r>
              <a:rPr lang="ru-RU" dirty="0"/>
              <a:t>Частицу </a:t>
            </a:r>
            <a:r>
              <a:rPr lang="ru-RU" dirty="0" smtClean="0"/>
              <a:t>НЕ </a:t>
            </a:r>
            <a:r>
              <a:rPr lang="ru-RU" dirty="0" smtClean="0">
                <a:solidFill>
                  <a:srgbClr val="FF0000"/>
                </a:solidFill>
              </a:rPr>
              <a:t>нельзя </a:t>
            </a:r>
            <a:r>
              <a:rPr lang="ru-RU" dirty="0">
                <a:solidFill>
                  <a:srgbClr val="FF0000"/>
                </a:solidFill>
              </a:rPr>
              <a:t>опустить</a:t>
            </a:r>
            <a:r>
              <a:rPr lang="ru-RU" dirty="0"/>
              <a:t>, не разрушив смысла высказывания (в нем исчезает отрицательный смысл, т. е. высказывание приобретает противоположное значение): </a:t>
            </a:r>
            <a:endParaRPr lang="ru-RU" dirty="0" smtClean="0"/>
          </a:p>
          <a:p>
            <a:pPr>
              <a:buFont typeface="Wingdings" pitchFamily="2" charset="2"/>
              <a:buChar char="ü"/>
            </a:pPr>
            <a:r>
              <a:rPr lang="ru-RU" i="1" dirty="0" smtClean="0">
                <a:solidFill>
                  <a:srgbClr val="00B0F0"/>
                </a:solidFill>
              </a:rPr>
              <a:t>Не </a:t>
            </a:r>
            <a:r>
              <a:rPr lang="ru-RU" i="1" dirty="0"/>
              <a:t>упрёки, </a:t>
            </a:r>
            <a:r>
              <a:rPr lang="ru-RU" i="1" dirty="0">
                <a:solidFill>
                  <a:srgbClr val="00B0F0"/>
                </a:solidFill>
              </a:rPr>
              <a:t>не</a:t>
            </a:r>
            <a:r>
              <a:rPr lang="ru-RU" i="1" dirty="0"/>
              <a:t> наказание ждали его, а счастливые глаза матери.</a:t>
            </a:r>
          </a:p>
          <a:p>
            <a:pPr>
              <a:buNone/>
            </a:pPr>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7030A0"/>
                </a:solidFill>
              </a:rPr>
              <a:t>Вставить существительное с </a:t>
            </a:r>
            <a:r>
              <a:rPr lang="ru-RU" dirty="0" smtClean="0">
                <a:solidFill>
                  <a:srgbClr val="7030A0"/>
                </a:solidFill>
              </a:rPr>
              <a:t>НИ.</a:t>
            </a:r>
            <a:r>
              <a:rPr lang="ru-RU" dirty="0"/>
              <a:t/>
            </a:r>
            <a:br>
              <a:rPr lang="ru-RU" dirty="0"/>
            </a:br>
            <a:endParaRPr lang="ru-RU" dirty="0"/>
          </a:p>
        </p:txBody>
      </p:sp>
      <p:sp>
        <p:nvSpPr>
          <p:cNvPr id="3" name="Содержимое 2"/>
          <p:cNvSpPr>
            <a:spLocks noGrp="1"/>
          </p:cNvSpPr>
          <p:nvPr>
            <p:ph idx="1"/>
          </p:nvPr>
        </p:nvSpPr>
        <p:spPr/>
        <p:txBody>
          <a:bodyPr>
            <a:normAutofit lnSpcReduction="10000"/>
          </a:bodyPr>
          <a:lstStyle/>
          <a:p>
            <a:pPr>
              <a:buNone/>
            </a:pPr>
            <a:r>
              <a:rPr lang="ru-RU" sz="4400" i="1" dirty="0"/>
              <a:t>1) Кругом не было </a:t>
            </a:r>
            <a:r>
              <a:rPr lang="ru-RU" sz="4400" i="1" dirty="0" smtClean="0"/>
              <a:t>….</a:t>
            </a:r>
            <a:r>
              <a:rPr lang="ru-RU" sz="4400" i="1" dirty="0"/>
              <a:t> </a:t>
            </a:r>
          </a:p>
          <a:p>
            <a:pPr>
              <a:buNone/>
            </a:pPr>
            <a:r>
              <a:rPr lang="ru-RU" sz="4400" i="1" dirty="0"/>
              <a:t>2) Отступать нельзя … </a:t>
            </a:r>
            <a:r>
              <a:rPr lang="ru-RU" sz="4400" i="1" dirty="0" smtClean="0"/>
              <a:t>.</a:t>
            </a:r>
            <a:r>
              <a:rPr lang="ru-RU" sz="4400" i="1" dirty="0"/>
              <a:t> </a:t>
            </a:r>
          </a:p>
          <a:p>
            <a:pPr>
              <a:buNone/>
            </a:pPr>
            <a:r>
              <a:rPr lang="ru-RU" sz="4400" i="1" dirty="0"/>
              <a:t>3) Во рту не было</a:t>
            </a:r>
            <a:r>
              <a:rPr lang="ru-RU" sz="4400" i="1" dirty="0" smtClean="0"/>
              <a:t>….</a:t>
            </a:r>
            <a:endParaRPr lang="ru-RU" sz="4400" i="1" dirty="0"/>
          </a:p>
          <a:p>
            <a:pPr>
              <a:buNone/>
            </a:pPr>
            <a:r>
              <a:rPr lang="ru-RU" sz="4400" i="1" dirty="0" smtClean="0"/>
              <a:t>4</a:t>
            </a:r>
            <a:r>
              <a:rPr lang="ru-RU" sz="4400" i="1" dirty="0"/>
              <a:t>) В его рассказе правды нет … </a:t>
            </a:r>
            <a:r>
              <a:rPr lang="ru-RU" sz="4400" i="1" dirty="0" smtClean="0"/>
              <a:t>.</a:t>
            </a:r>
            <a:r>
              <a:rPr lang="ru-RU" sz="4400" i="1" dirty="0"/>
              <a:t> </a:t>
            </a:r>
          </a:p>
          <a:p>
            <a:pPr>
              <a:buNone/>
            </a:pPr>
            <a:r>
              <a:rPr lang="ru-RU" sz="4400" i="1" dirty="0"/>
              <a:t>5) Свободного времени у меня </a:t>
            </a:r>
            <a:r>
              <a:rPr lang="ru-RU" sz="4400" i="1" dirty="0" smtClean="0"/>
              <a:t>нет ….</a:t>
            </a:r>
          </a:p>
          <a:p>
            <a:pPr>
              <a:buNone/>
            </a:pPr>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a:xfrm>
            <a:off x="1043608" y="1340768"/>
            <a:ext cx="7890080" cy="4907632"/>
          </a:xfrm>
        </p:spPr>
        <p:txBody>
          <a:bodyPr>
            <a:normAutofit/>
          </a:bodyPr>
          <a:lstStyle/>
          <a:p>
            <a:pPr>
              <a:buNone/>
            </a:pPr>
            <a:r>
              <a:rPr lang="ru-RU" sz="4000" i="1" dirty="0" smtClean="0"/>
              <a:t>1) Кругом не было  </a:t>
            </a:r>
            <a:r>
              <a:rPr lang="ru-RU" sz="4000" i="1" dirty="0" smtClean="0">
                <a:solidFill>
                  <a:srgbClr val="7030A0"/>
                </a:solidFill>
              </a:rPr>
              <a:t>ни души</a:t>
            </a:r>
            <a:r>
              <a:rPr lang="ru-RU" sz="4000" i="1" dirty="0" smtClean="0"/>
              <a:t>. </a:t>
            </a:r>
          </a:p>
          <a:p>
            <a:pPr>
              <a:buNone/>
            </a:pPr>
            <a:r>
              <a:rPr lang="ru-RU" sz="4000" i="1" dirty="0" smtClean="0"/>
              <a:t>2) Отступать нельзя </a:t>
            </a:r>
            <a:r>
              <a:rPr lang="ru-RU" sz="4000" i="1" dirty="0" smtClean="0">
                <a:solidFill>
                  <a:srgbClr val="7030A0"/>
                </a:solidFill>
              </a:rPr>
              <a:t>ни на шаг</a:t>
            </a:r>
            <a:r>
              <a:rPr lang="ru-RU" sz="4000" i="1" dirty="0" smtClean="0"/>
              <a:t> . </a:t>
            </a:r>
          </a:p>
          <a:p>
            <a:pPr>
              <a:buNone/>
            </a:pPr>
            <a:r>
              <a:rPr lang="ru-RU" sz="4000" i="1" dirty="0" smtClean="0"/>
              <a:t>3) Во рту не было</a:t>
            </a:r>
            <a:r>
              <a:rPr lang="ru-RU" sz="4000" i="1" dirty="0" smtClean="0">
                <a:solidFill>
                  <a:srgbClr val="7030A0"/>
                </a:solidFill>
              </a:rPr>
              <a:t> ни крошки</a:t>
            </a:r>
            <a:r>
              <a:rPr lang="ru-RU" sz="4000" i="1" dirty="0" smtClean="0"/>
              <a:t>.</a:t>
            </a:r>
          </a:p>
          <a:p>
            <a:pPr>
              <a:buNone/>
            </a:pPr>
            <a:r>
              <a:rPr lang="ru-RU" sz="4000" i="1" dirty="0" smtClean="0"/>
              <a:t>4) В его рассказе правды нет </a:t>
            </a:r>
            <a:r>
              <a:rPr lang="ru-RU" sz="4000" i="1" dirty="0" smtClean="0">
                <a:solidFill>
                  <a:srgbClr val="7030A0"/>
                </a:solidFill>
              </a:rPr>
              <a:t>ни капли</a:t>
            </a:r>
            <a:r>
              <a:rPr lang="ru-RU" sz="4000" i="1" dirty="0" smtClean="0"/>
              <a:t> . </a:t>
            </a:r>
          </a:p>
          <a:p>
            <a:pPr>
              <a:buNone/>
            </a:pPr>
            <a:r>
              <a:rPr lang="ru-RU" sz="4000" i="1" dirty="0" smtClean="0"/>
              <a:t>5) Свободного времени у меня нет </a:t>
            </a:r>
            <a:r>
              <a:rPr lang="ru-RU" sz="4000" i="1" dirty="0" smtClean="0">
                <a:solidFill>
                  <a:srgbClr val="7030A0"/>
                </a:solidFill>
              </a:rPr>
              <a:t> ни минуты</a:t>
            </a:r>
            <a:r>
              <a:rPr lang="ru-RU" sz="4000" i="1" dirty="0" smtClean="0"/>
              <a:t>.</a:t>
            </a:r>
          </a:p>
          <a:p>
            <a:pPr>
              <a:buNone/>
            </a:pPr>
            <a:endParaRPr lang="ru-RU" sz="4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Вставить пропущенные буквы</a:t>
            </a:r>
            <a:endParaRPr lang="ru-RU" dirty="0">
              <a:solidFill>
                <a:srgbClr val="7030A0"/>
              </a:solidFill>
            </a:endParaRPr>
          </a:p>
        </p:txBody>
      </p:sp>
      <p:sp>
        <p:nvSpPr>
          <p:cNvPr id="3" name="Содержимое 2"/>
          <p:cNvSpPr>
            <a:spLocks noGrp="1"/>
          </p:cNvSpPr>
          <p:nvPr>
            <p:ph idx="1"/>
          </p:nvPr>
        </p:nvSpPr>
        <p:spPr/>
        <p:txBody>
          <a:bodyPr>
            <a:normAutofit/>
          </a:bodyPr>
          <a:lstStyle/>
          <a:p>
            <a:pPr>
              <a:buNone/>
            </a:pPr>
            <a:r>
              <a:rPr lang="ru-RU" dirty="0"/>
              <a:t>1) Какая бы жара </a:t>
            </a:r>
            <a:r>
              <a:rPr lang="ru-RU" dirty="0" smtClean="0"/>
              <a:t>(1)н… </a:t>
            </a:r>
            <a:r>
              <a:rPr lang="ru-RU" dirty="0"/>
              <a:t>стояла, как бы </a:t>
            </a:r>
            <a:r>
              <a:rPr lang="ru-RU" dirty="0" smtClean="0"/>
              <a:t>(2)н… </a:t>
            </a:r>
            <a:r>
              <a:rPr lang="ru-RU" dirty="0"/>
              <a:t>трещали морозы, работа </a:t>
            </a:r>
            <a:r>
              <a:rPr lang="ru-RU" dirty="0" smtClean="0"/>
              <a:t>(3)н… </a:t>
            </a:r>
            <a:r>
              <a:rPr lang="ru-RU" dirty="0"/>
              <a:t>на минуту </a:t>
            </a:r>
            <a:r>
              <a:rPr lang="ru-RU" dirty="0" smtClean="0"/>
              <a:t>(4)н… </a:t>
            </a:r>
            <a:r>
              <a:rPr lang="ru-RU" dirty="0"/>
              <a:t>прекращалась</a:t>
            </a:r>
            <a:r>
              <a:rPr lang="ru-RU" dirty="0" smtClean="0"/>
              <a:t>.</a:t>
            </a:r>
            <a:r>
              <a:rPr lang="ru-RU" dirty="0"/>
              <a:t> </a:t>
            </a:r>
          </a:p>
          <a:p>
            <a:pPr>
              <a:buNone/>
            </a:pPr>
            <a:r>
              <a:rPr lang="ru-RU" dirty="0"/>
              <a:t>2) Казалось, уже </a:t>
            </a:r>
            <a:r>
              <a:rPr lang="ru-RU" dirty="0" smtClean="0"/>
              <a:t>(5)н…когда (6)н… </a:t>
            </a:r>
            <a:r>
              <a:rPr lang="ru-RU" dirty="0"/>
              <a:t>будет на свете </a:t>
            </a:r>
            <a:r>
              <a:rPr lang="ru-RU" dirty="0" smtClean="0"/>
              <a:t>(7)н… </a:t>
            </a:r>
            <a:r>
              <a:rPr lang="ru-RU" dirty="0"/>
              <a:t>солнца, </a:t>
            </a:r>
            <a:r>
              <a:rPr lang="ru-RU" dirty="0" smtClean="0"/>
              <a:t>(8)н… </a:t>
            </a:r>
            <a:r>
              <a:rPr lang="ru-RU" dirty="0"/>
              <a:t>блеска, </a:t>
            </a:r>
            <a:r>
              <a:rPr lang="ru-RU" dirty="0" smtClean="0"/>
              <a:t>(9)н… </a:t>
            </a:r>
            <a:r>
              <a:rPr lang="ru-RU" dirty="0"/>
              <a:t>красок (Т</a:t>
            </a:r>
            <a:r>
              <a:rPr lang="ru-RU" dirty="0" smtClean="0"/>
              <a:t>.).</a:t>
            </a:r>
            <a:r>
              <a:rPr lang="ru-RU" dirty="0"/>
              <a:t> </a:t>
            </a:r>
          </a:p>
          <a:p>
            <a:pPr>
              <a:buNone/>
            </a:pPr>
            <a:r>
              <a:rPr lang="ru-RU" dirty="0"/>
              <a:t>3) Куда </a:t>
            </a:r>
            <a:r>
              <a:rPr lang="ru-RU" dirty="0" smtClean="0"/>
              <a:t>(10)н… </a:t>
            </a:r>
            <a:r>
              <a:rPr lang="ru-RU" dirty="0"/>
              <a:t>посмотришь, </a:t>
            </a:r>
            <a:r>
              <a:rPr lang="ru-RU" dirty="0" smtClean="0"/>
              <a:t>(11)н…где (12)н… </a:t>
            </a:r>
            <a:r>
              <a:rPr lang="ru-RU" dirty="0"/>
              <a:t>увидишь </a:t>
            </a:r>
            <a:r>
              <a:rPr lang="ru-RU" dirty="0" smtClean="0"/>
              <a:t>(13)н… </a:t>
            </a:r>
            <a:r>
              <a:rPr lang="ru-RU" dirty="0"/>
              <a:t>кустика, </a:t>
            </a:r>
            <a:r>
              <a:rPr lang="ru-RU" dirty="0" smtClean="0"/>
              <a:t>(14)н… </a:t>
            </a:r>
            <a:r>
              <a:rPr lang="ru-RU" dirty="0"/>
              <a:t>деревца</a:t>
            </a:r>
            <a:r>
              <a:rPr lang="ru-RU" dirty="0" smtClean="0"/>
              <a:t>.</a:t>
            </a:r>
            <a:r>
              <a:rPr lang="ru-RU" dirty="0"/>
              <a:t> </a:t>
            </a:r>
          </a:p>
          <a:p>
            <a:pPr>
              <a:buNone/>
            </a:pP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solidFill>
                <a:srgbClr val="7030A0"/>
              </a:solidFill>
            </a:endParaRPr>
          </a:p>
        </p:txBody>
      </p:sp>
      <p:sp>
        <p:nvSpPr>
          <p:cNvPr id="3" name="Содержимое 2"/>
          <p:cNvSpPr>
            <a:spLocks noGrp="1"/>
          </p:cNvSpPr>
          <p:nvPr>
            <p:ph idx="1"/>
          </p:nvPr>
        </p:nvSpPr>
        <p:spPr/>
        <p:txBody>
          <a:bodyPr/>
          <a:lstStyle/>
          <a:p>
            <a:pPr>
              <a:buNone/>
            </a:pPr>
            <a:r>
              <a:rPr lang="ru-RU" dirty="0" smtClean="0"/>
              <a:t>1) Какая бы жара (1)</a:t>
            </a:r>
            <a:r>
              <a:rPr lang="ru-RU" dirty="0" smtClean="0">
                <a:solidFill>
                  <a:srgbClr val="00B050"/>
                </a:solidFill>
              </a:rPr>
              <a:t>ни</a:t>
            </a:r>
            <a:r>
              <a:rPr lang="ru-RU" dirty="0" smtClean="0"/>
              <a:t> стояла, как бы (2)</a:t>
            </a:r>
            <a:r>
              <a:rPr lang="ru-RU" dirty="0" smtClean="0">
                <a:solidFill>
                  <a:srgbClr val="00B050"/>
                </a:solidFill>
              </a:rPr>
              <a:t>ни </a:t>
            </a:r>
            <a:r>
              <a:rPr lang="ru-RU" dirty="0" smtClean="0"/>
              <a:t>трещали морозы, работа (3)</a:t>
            </a:r>
            <a:r>
              <a:rPr lang="ru-RU" dirty="0" smtClean="0">
                <a:solidFill>
                  <a:srgbClr val="00B050"/>
                </a:solidFill>
              </a:rPr>
              <a:t>ни</a:t>
            </a:r>
            <a:r>
              <a:rPr lang="ru-RU" dirty="0" smtClean="0">
                <a:solidFill>
                  <a:srgbClr val="002060"/>
                </a:solidFill>
              </a:rPr>
              <a:t> </a:t>
            </a:r>
            <a:r>
              <a:rPr lang="ru-RU" dirty="0" smtClean="0"/>
              <a:t>на минуту (4)</a:t>
            </a:r>
            <a:r>
              <a:rPr lang="ru-RU" dirty="0" smtClean="0">
                <a:solidFill>
                  <a:srgbClr val="FF0000"/>
                </a:solidFill>
              </a:rPr>
              <a:t>не</a:t>
            </a:r>
            <a:r>
              <a:rPr lang="ru-RU" dirty="0" smtClean="0">
                <a:solidFill>
                  <a:srgbClr val="00B050"/>
                </a:solidFill>
              </a:rPr>
              <a:t> </a:t>
            </a:r>
            <a:r>
              <a:rPr lang="ru-RU" dirty="0" smtClean="0"/>
              <a:t>прекращалась. </a:t>
            </a:r>
          </a:p>
          <a:p>
            <a:pPr>
              <a:buNone/>
            </a:pPr>
            <a:r>
              <a:rPr lang="ru-RU" dirty="0" smtClean="0"/>
              <a:t>2) Казалось, уже (5)</a:t>
            </a:r>
            <a:r>
              <a:rPr lang="ru-RU" dirty="0" smtClean="0">
                <a:solidFill>
                  <a:srgbClr val="00B050"/>
                </a:solidFill>
              </a:rPr>
              <a:t>ни</a:t>
            </a:r>
            <a:r>
              <a:rPr lang="ru-RU" dirty="0" smtClean="0"/>
              <a:t>когда (6)</a:t>
            </a:r>
            <a:r>
              <a:rPr lang="ru-RU" dirty="0" smtClean="0">
                <a:solidFill>
                  <a:srgbClr val="FF0000"/>
                </a:solidFill>
              </a:rPr>
              <a:t>не</a:t>
            </a:r>
            <a:r>
              <a:rPr lang="ru-RU" dirty="0" smtClean="0"/>
              <a:t> будет на свете (7)</a:t>
            </a:r>
            <a:r>
              <a:rPr lang="ru-RU" dirty="0" smtClean="0">
                <a:solidFill>
                  <a:srgbClr val="00B050"/>
                </a:solidFill>
              </a:rPr>
              <a:t>ни</a:t>
            </a:r>
            <a:r>
              <a:rPr lang="ru-RU" dirty="0" smtClean="0"/>
              <a:t> солнца, (8)</a:t>
            </a:r>
            <a:r>
              <a:rPr lang="ru-RU" dirty="0" smtClean="0">
                <a:solidFill>
                  <a:srgbClr val="00B050"/>
                </a:solidFill>
              </a:rPr>
              <a:t>ни</a:t>
            </a:r>
            <a:r>
              <a:rPr lang="ru-RU" dirty="0" smtClean="0"/>
              <a:t> блеска, (9)</a:t>
            </a:r>
            <a:r>
              <a:rPr lang="ru-RU" dirty="0" smtClean="0">
                <a:solidFill>
                  <a:srgbClr val="00B050"/>
                </a:solidFill>
              </a:rPr>
              <a:t>ни</a:t>
            </a:r>
            <a:r>
              <a:rPr lang="ru-RU" dirty="0" smtClean="0"/>
              <a:t> красок (Т.).</a:t>
            </a:r>
          </a:p>
          <a:p>
            <a:pPr>
              <a:buNone/>
            </a:pPr>
            <a:r>
              <a:rPr lang="ru-RU" dirty="0" smtClean="0"/>
              <a:t>3) Куда (10)</a:t>
            </a:r>
            <a:r>
              <a:rPr lang="ru-RU" dirty="0" smtClean="0">
                <a:solidFill>
                  <a:srgbClr val="00B050"/>
                </a:solidFill>
              </a:rPr>
              <a:t>ни</a:t>
            </a:r>
            <a:r>
              <a:rPr lang="ru-RU" dirty="0" smtClean="0"/>
              <a:t> посмотришь, (11)</a:t>
            </a:r>
            <a:r>
              <a:rPr lang="ru-RU" dirty="0" smtClean="0">
                <a:solidFill>
                  <a:srgbClr val="00B050"/>
                </a:solidFill>
              </a:rPr>
              <a:t>ни</a:t>
            </a:r>
            <a:r>
              <a:rPr lang="ru-RU" dirty="0" smtClean="0"/>
              <a:t>где (12)</a:t>
            </a:r>
            <a:r>
              <a:rPr lang="ru-RU" dirty="0" smtClean="0">
                <a:solidFill>
                  <a:srgbClr val="FF0000"/>
                </a:solidFill>
              </a:rPr>
              <a:t>не </a:t>
            </a:r>
            <a:r>
              <a:rPr lang="ru-RU" dirty="0" smtClean="0"/>
              <a:t>увидишь (13)</a:t>
            </a:r>
            <a:r>
              <a:rPr lang="ru-RU" dirty="0" smtClean="0">
                <a:solidFill>
                  <a:srgbClr val="00B050"/>
                </a:solidFill>
              </a:rPr>
              <a:t>ни </a:t>
            </a:r>
            <a:r>
              <a:rPr lang="ru-RU" dirty="0" smtClean="0"/>
              <a:t>кустика, (14)</a:t>
            </a:r>
            <a:r>
              <a:rPr lang="ru-RU" dirty="0" smtClean="0">
                <a:solidFill>
                  <a:srgbClr val="00B050"/>
                </a:solidFill>
              </a:rPr>
              <a:t>ни</a:t>
            </a:r>
            <a:r>
              <a:rPr lang="ru-RU" dirty="0" smtClean="0"/>
              <a:t> деревца. </a:t>
            </a:r>
          </a:p>
          <a:p>
            <a:pPr>
              <a:buNone/>
            </a:pPr>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Вставить пропущенные буквы</a:t>
            </a:r>
            <a:endParaRPr lang="ru-RU" dirty="0"/>
          </a:p>
        </p:txBody>
      </p:sp>
      <p:sp>
        <p:nvSpPr>
          <p:cNvPr id="3" name="Содержимое 2"/>
          <p:cNvSpPr>
            <a:spLocks noGrp="1"/>
          </p:cNvSpPr>
          <p:nvPr>
            <p:ph idx="1"/>
          </p:nvPr>
        </p:nvSpPr>
        <p:spPr>
          <a:xfrm>
            <a:off x="1043608" y="1447800"/>
            <a:ext cx="8100392" cy="5410200"/>
          </a:xfrm>
        </p:spPr>
        <p:txBody>
          <a:bodyPr>
            <a:normAutofit fontScale="92500" lnSpcReduction="20000"/>
          </a:bodyPr>
          <a:lstStyle/>
          <a:p>
            <a:pPr>
              <a:buNone/>
            </a:pPr>
            <a:r>
              <a:rPr lang="ru-RU" dirty="0" smtClean="0"/>
              <a:t>Когда </a:t>
            </a:r>
            <a:r>
              <a:rPr lang="ru-RU" dirty="0" smtClean="0">
                <a:solidFill>
                  <a:srgbClr val="7030A0"/>
                </a:solidFill>
              </a:rPr>
              <a:t>1</a:t>
            </a:r>
            <a:r>
              <a:rPr lang="ru-RU" dirty="0" smtClean="0">
                <a:solidFill>
                  <a:srgbClr val="FF0000"/>
                </a:solidFill>
              </a:rPr>
              <a:t>(н…)</a:t>
            </a:r>
            <a:r>
              <a:rPr lang="ru-RU" dirty="0" smtClean="0"/>
              <a:t>входишь в лес, в глаза бросаются белые стволы. У нас </a:t>
            </a:r>
            <a:r>
              <a:rPr lang="ru-RU" dirty="0" smtClean="0">
                <a:solidFill>
                  <a:schemeClr val="tx1">
                    <a:lumMod val="95000"/>
                    <a:lumOff val="5000"/>
                  </a:schemeClr>
                </a:solidFill>
              </a:rPr>
              <a:t>нет</a:t>
            </a:r>
            <a:r>
              <a:rPr lang="ru-RU" dirty="0" smtClean="0"/>
              <a:t> </a:t>
            </a:r>
            <a:r>
              <a:rPr lang="ru-RU" dirty="0" smtClean="0">
                <a:solidFill>
                  <a:srgbClr val="7030A0"/>
                </a:solidFill>
              </a:rPr>
              <a:t>2</a:t>
            </a:r>
            <a:r>
              <a:rPr lang="ru-RU" dirty="0" smtClean="0">
                <a:solidFill>
                  <a:srgbClr val="FF0000"/>
                </a:solidFill>
              </a:rPr>
              <a:t>(н…)</a:t>
            </a:r>
            <a:r>
              <a:rPr lang="ru-RU" dirty="0" smtClean="0"/>
              <a:t> одного человека, </a:t>
            </a:r>
            <a:r>
              <a:rPr lang="ru-RU" dirty="0" smtClean="0">
                <a:solidFill>
                  <a:srgbClr val="7030A0"/>
                </a:solidFill>
              </a:rPr>
              <a:t>3</a:t>
            </a:r>
            <a:r>
              <a:rPr lang="ru-RU" dirty="0" smtClean="0">
                <a:solidFill>
                  <a:srgbClr val="FF0000"/>
                </a:solidFill>
              </a:rPr>
              <a:t>(н…)</a:t>
            </a:r>
            <a:r>
              <a:rPr lang="ru-RU" dirty="0" smtClean="0"/>
              <a:t> знающего берёзы. </a:t>
            </a:r>
            <a:r>
              <a:rPr lang="ru-RU" dirty="0" smtClean="0">
                <a:solidFill>
                  <a:srgbClr val="7030A0"/>
                </a:solidFill>
              </a:rPr>
              <a:t>4</a:t>
            </a:r>
            <a:r>
              <a:rPr lang="ru-RU" dirty="0" smtClean="0">
                <a:solidFill>
                  <a:srgbClr val="FF0000"/>
                </a:solidFill>
              </a:rPr>
              <a:t>(Н…)</a:t>
            </a:r>
            <a:r>
              <a:rPr lang="ru-RU" dirty="0" smtClean="0"/>
              <a:t>броское дерево, но </a:t>
            </a:r>
            <a:r>
              <a:rPr lang="ru-RU" dirty="0" smtClean="0">
                <a:solidFill>
                  <a:srgbClr val="7030A0"/>
                </a:solidFill>
              </a:rPr>
              <a:t>5</a:t>
            </a:r>
            <a:r>
              <a:rPr lang="ru-RU" dirty="0" smtClean="0">
                <a:solidFill>
                  <a:srgbClr val="FF0000"/>
                </a:solidFill>
              </a:rPr>
              <a:t>(н…)</a:t>
            </a:r>
            <a:r>
              <a:rPr lang="ru-RU" dirty="0" smtClean="0"/>
              <a:t>кто </a:t>
            </a:r>
            <a:r>
              <a:rPr lang="ru-RU" dirty="0" smtClean="0">
                <a:solidFill>
                  <a:srgbClr val="7030A0"/>
                </a:solidFill>
              </a:rPr>
              <a:t>6</a:t>
            </a:r>
            <a:r>
              <a:rPr lang="ru-RU" dirty="0" smtClean="0">
                <a:solidFill>
                  <a:srgbClr val="FF0000"/>
                </a:solidFill>
              </a:rPr>
              <a:t>(н…)</a:t>
            </a:r>
            <a:r>
              <a:rPr lang="ru-RU" dirty="0" smtClean="0"/>
              <a:t> пройдёт мимо, </a:t>
            </a:r>
            <a:r>
              <a:rPr lang="ru-RU" dirty="0" smtClean="0">
                <a:solidFill>
                  <a:srgbClr val="7030A0"/>
                </a:solidFill>
              </a:rPr>
              <a:t>7</a:t>
            </a:r>
            <a:r>
              <a:rPr lang="ru-RU" dirty="0" smtClean="0">
                <a:solidFill>
                  <a:srgbClr val="FF0000"/>
                </a:solidFill>
              </a:rPr>
              <a:t>(н…)</a:t>
            </a:r>
            <a:r>
              <a:rPr lang="ru-RU" dirty="0" smtClean="0"/>
              <a:t> заметив его. Кто </a:t>
            </a:r>
            <a:r>
              <a:rPr lang="ru-RU" dirty="0" smtClean="0">
                <a:solidFill>
                  <a:srgbClr val="7030A0"/>
                </a:solidFill>
              </a:rPr>
              <a:t>8</a:t>
            </a:r>
            <a:r>
              <a:rPr lang="ru-RU" dirty="0" smtClean="0">
                <a:solidFill>
                  <a:srgbClr val="FF0000"/>
                </a:solidFill>
              </a:rPr>
              <a:t>(н…)</a:t>
            </a:r>
            <a:r>
              <a:rPr lang="ru-RU" dirty="0" smtClean="0"/>
              <a:t> знает берёзового сока! В </a:t>
            </a:r>
            <a:r>
              <a:rPr lang="ru-RU" dirty="0" smtClean="0">
                <a:solidFill>
                  <a:srgbClr val="7030A0"/>
                </a:solidFill>
              </a:rPr>
              <a:t>9</a:t>
            </a:r>
            <a:r>
              <a:rPr lang="ru-RU" dirty="0" smtClean="0">
                <a:solidFill>
                  <a:srgbClr val="FF0000"/>
                </a:solidFill>
              </a:rPr>
              <a:t>(н…)</a:t>
            </a:r>
            <a:r>
              <a:rPr lang="ru-RU" dirty="0" smtClean="0"/>
              <a:t>большой надрез на коре вставишь соломинку и пьёшь </a:t>
            </a:r>
            <a:r>
              <a:rPr lang="ru-RU" dirty="0" smtClean="0">
                <a:solidFill>
                  <a:srgbClr val="7030A0"/>
                </a:solidFill>
              </a:rPr>
              <a:t>10</a:t>
            </a:r>
            <a:r>
              <a:rPr lang="ru-RU" dirty="0" smtClean="0">
                <a:solidFill>
                  <a:srgbClr val="FF0000"/>
                </a:solidFill>
              </a:rPr>
              <a:t>(н…) </a:t>
            </a:r>
            <a:r>
              <a:rPr lang="ru-RU" dirty="0" smtClean="0"/>
              <a:t>напьёшься. </a:t>
            </a:r>
            <a:r>
              <a:rPr lang="ru-RU" dirty="0" smtClean="0">
                <a:solidFill>
                  <a:srgbClr val="7030A0"/>
                </a:solidFill>
              </a:rPr>
              <a:t>11</a:t>
            </a:r>
            <a:r>
              <a:rPr lang="ru-RU" dirty="0" smtClean="0">
                <a:solidFill>
                  <a:srgbClr val="FF0000"/>
                </a:solidFill>
              </a:rPr>
              <a:t>(Н…)</a:t>
            </a:r>
            <a:br>
              <a:rPr lang="ru-RU" dirty="0" smtClean="0">
                <a:solidFill>
                  <a:srgbClr val="FF0000"/>
                </a:solidFill>
              </a:rPr>
            </a:br>
            <a:r>
              <a:rPr lang="ru-RU" dirty="0" smtClean="0"/>
              <a:t>торопливо  глотаешь, а сверху поглядывают </a:t>
            </a:r>
            <a:r>
              <a:rPr lang="ru-RU" dirty="0" smtClean="0">
                <a:solidFill>
                  <a:srgbClr val="7030A0"/>
                </a:solidFill>
              </a:rPr>
              <a:t>12</a:t>
            </a:r>
            <a:r>
              <a:rPr lang="ru-RU" dirty="0" smtClean="0">
                <a:solidFill>
                  <a:srgbClr val="FF0000"/>
                </a:solidFill>
              </a:rPr>
              <a:t>(н…)</a:t>
            </a:r>
            <a:r>
              <a:rPr lang="ru-RU" dirty="0" err="1" smtClean="0"/>
              <a:t>утомимые</a:t>
            </a:r>
            <a:r>
              <a:rPr lang="ru-RU" dirty="0" smtClean="0"/>
              <a:t> грачи, </a:t>
            </a:r>
            <a:r>
              <a:rPr lang="ru-RU" dirty="0" smtClean="0">
                <a:solidFill>
                  <a:srgbClr val="7030A0"/>
                </a:solidFill>
              </a:rPr>
              <a:t>13</a:t>
            </a:r>
            <a:r>
              <a:rPr lang="ru-RU" dirty="0" smtClean="0">
                <a:solidFill>
                  <a:srgbClr val="FF0000"/>
                </a:solidFill>
              </a:rPr>
              <a:t>(н…)</a:t>
            </a:r>
            <a:r>
              <a:rPr lang="ru-RU" dirty="0" smtClean="0"/>
              <a:t> успевшие закончить гнездо. Но </a:t>
            </a:r>
            <a:r>
              <a:rPr lang="ru-RU" dirty="0" smtClean="0">
                <a:solidFill>
                  <a:srgbClr val="7030A0"/>
                </a:solidFill>
              </a:rPr>
              <a:t>14</a:t>
            </a:r>
            <a:r>
              <a:rPr lang="ru-RU" dirty="0" smtClean="0">
                <a:solidFill>
                  <a:srgbClr val="FF0000"/>
                </a:solidFill>
              </a:rPr>
              <a:t>(н…)</a:t>
            </a:r>
            <a:r>
              <a:rPr lang="ru-RU" dirty="0" smtClean="0"/>
              <a:t> забудь </a:t>
            </a:r>
            <a:r>
              <a:rPr lang="ru-RU" dirty="0" smtClean="0">
                <a:solidFill>
                  <a:srgbClr val="7030A0"/>
                </a:solidFill>
              </a:rPr>
              <a:t>15</a:t>
            </a:r>
            <a:r>
              <a:rPr lang="ru-RU" dirty="0" smtClean="0">
                <a:solidFill>
                  <a:srgbClr val="FF0000"/>
                </a:solidFill>
              </a:rPr>
              <a:t>(во)что</a:t>
            </a:r>
            <a:r>
              <a:rPr lang="ru-RU" dirty="0" smtClean="0">
                <a:solidFill>
                  <a:srgbClr val="7030A0"/>
                </a:solidFill>
              </a:rPr>
              <a:t>16</a:t>
            </a:r>
            <a:r>
              <a:rPr lang="ru-RU" dirty="0" smtClean="0">
                <a:solidFill>
                  <a:srgbClr val="FF0000"/>
                </a:solidFill>
              </a:rPr>
              <a:t>(бы) то</a:t>
            </a:r>
            <a:r>
              <a:rPr lang="ru-RU" dirty="0" smtClean="0">
                <a:solidFill>
                  <a:srgbClr val="7030A0"/>
                </a:solidFill>
              </a:rPr>
              <a:t>17(н</a:t>
            </a:r>
            <a:r>
              <a:rPr lang="ru-RU" dirty="0" smtClean="0">
                <a:solidFill>
                  <a:srgbClr val="FF0000"/>
                </a:solidFill>
              </a:rPr>
              <a:t>…)</a:t>
            </a:r>
            <a:r>
              <a:rPr lang="ru-RU" dirty="0" smtClean="0">
                <a:solidFill>
                  <a:srgbClr val="7030A0"/>
                </a:solidFill>
              </a:rPr>
              <a:t>18</a:t>
            </a:r>
            <a:r>
              <a:rPr lang="ru-RU" dirty="0" smtClean="0">
                <a:solidFill>
                  <a:srgbClr val="FF0000"/>
                </a:solidFill>
              </a:rPr>
              <a:t>стало </a:t>
            </a:r>
            <a:r>
              <a:rPr lang="ru-RU" dirty="0" smtClean="0"/>
              <a:t>замазать ранку.</a:t>
            </a:r>
          </a:p>
          <a:p>
            <a:pPr>
              <a:buNone/>
            </a:pP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a:xfrm>
            <a:off x="1115616" y="1447800"/>
            <a:ext cx="8028384" cy="5410200"/>
          </a:xfrm>
        </p:spPr>
        <p:txBody>
          <a:bodyPr>
            <a:normAutofit fontScale="85000" lnSpcReduction="10000"/>
          </a:bodyPr>
          <a:lstStyle/>
          <a:p>
            <a:pPr>
              <a:buNone/>
            </a:pPr>
            <a:r>
              <a:rPr lang="ru-RU" dirty="0" smtClean="0"/>
              <a:t>Когда </a:t>
            </a:r>
            <a:r>
              <a:rPr lang="ru-RU" dirty="0" smtClean="0">
                <a:solidFill>
                  <a:srgbClr val="7030A0"/>
                </a:solidFill>
              </a:rPr>
              <a:t>1</a:t>
            </a:r>
            <a:r>
              <a:rPr lang="ru-RU" dirty="0" smtClean="0">
                <a:solidFill>
                  <a:srgbClr val="FF0000"/>
                </a:solidFill>
              </a:rPr>
              <a:t>ни</a:t>
            </a:r>
            <a:r>
              <a:rPr lang="ru-RU" dirty="0" smtClean="0"/>
              <a:t>(нет </a:t>
            </a:r>
            <a:r>
              <a:rPr lang="ru-RU" dirty="0" err="1" smtClean="0"/>
              <a:t>отр</a:t>
            </a:r>
            <a:r>
              <a:rPr lang="ru-RU" dirty="0" smtClean="0"/>
              <a:t>.) входишь в лес, в глаза бросаются белые стволы. У нас </a:t>
            </a:r>
            <a:r>
              <a:rPr lang="ru-RU" dirty="0" smtClean="0">
                <a:solidFill>
                  <a:srgbClr val="FF0000"/>
                </a:solidFill>
              </a:rPr>
              <a:t>нет</a:t>
            </a:r>
            <a:r>
              <a:rPr lang="ru-RU" dirty="0" smtClean="0"/>
              <a:t> </a:t>
            </a:r>
            <a:r>
              <a:rPr lang="ru-RU" dirty="0" smtClean="0">
                <a:solidFill>
                  <a:srgbClr val="7030A0"/>
                </a:solidFill>
              </a:rPr>
              <a:t>2</a:t>
            </a:r>
            <a:r>
              <a:rPr lang="ru-RU" dirty="0" smtClean="0">
                <a:solidFill>
                  <a:srgbClr val="FF0000"/>
                </a:solidFill>
              </a:rPr>
              <a:t>ни</a:t>
            </a:r>
            <a:r>
              <a:rPr lang="ru-RU" dirty="0" smtClean="0"/>
              <a:t> одного («</a:t>
            </a:r>
            <a:r>
              <a:rPr lang="ru-RU" dirty="0" err="1" smtClean="0"/>
              <a:t>=даже</a:t>
            </a:r>
            <a:r>
              <a:rPr lang="ru-RU" dirty="0" smtClean="0"/>
              <a:t> </a:t>
            </a:r>
            <a:r>
              <a:rPr lang="ru-RU" dirty="0" err="1" smtClean="0"/>
              <a:t>одного</a:t>
            </a:r>
            <a:r>
              <a:rPr lang="ru-RU" dirty="0" smtClean="0"/>
              <a:t>») человека, </a:t>
            </a:r>
            <a:r>
              <a:rPr lang="ru-RU" dirty="0" smtClean="0">
                <a:solidFill>
                  <a:srgbClr val="7030A0"/>
                </a:solidFill>
              </a:rPr>
              <a:t>3</a:t>
            </a:r>
            <a:r>
              <a:rPr lang="ru-RU" dirty="0" smtClean="0">
                <a:solidFill>
                  <a:srgbClr val="FF0000"/>
                </a:solidFill>
              </a:rPr>
              <a:t>не</a:t>
            </a:r>
            <a:r>
              <a:rPr lang="ru-RU" dirty="0" smtClean="0"/>
              <a:t> знающего (</a:t>
            </a:r>
            <a:r>
              <a:rPr lang="ru-RU" dirty="0" err="1" smtClean="0"/>
              <a:t>прич</a:t>
            </a:r>
            <a:r>
              <a:rPr lang="ru-RU" dirty="0" smtClean="0"/>
              <a:t>. с завис. сл.) берёзы.</a:t>
            </a:r>
            <a:r>
              <a:rPr lang="ru-RU" dirty="0" smtClean="0">
                <a:solidFill>
                  <a:srgbClr val="7030A0"/>
                </a:solidFill>
              </a:rPr>
              <a:t>4</a:t>
            </a:r>
            <a:r>
              <a:rPr lang="ru-RU" dirty="0" smtClean="0"/>
              <a:t> </a:t>
            </a:r>
            <a:r>
              <a:rPr lang="ru-RU" dirty="0" smtClean="0">
                <a:solidFill>
                  <a:srgbClr val="FF0000"/>
                </a:solidFill>
              </a:rPr>
              <a:t>Не</a:t>
            </a:r>
            <a:r>
              <a:rPr lang="ru-RU" dirty="0" smtClean="0"/>
              <a:t>броское (</a:t>
            </a:r>
            <a:r>
              <a:rPr lang="ru-RU" dirty="0" err="1" smtClean="0"/>
              <a:t>=скромное</a:t>
            </a:r>
            <a:r>
              <a:rPr lang="ru-RU" dirty="0" smtClean="0"/>
              <a:t>) дерево, но </a:t>
            </a:r>
            <a:r>
              <a:rPr lang="ru-RU" dirty="0" smtClean="0">
                <a:solidFill>
                  <a:srgbClr val="7030A0"/>
                </a:solidFill>
              </a:rPr>
              <a:t>5</a:t>
            </a:r>
            <a:r>
              <a:rPr lang="ru-RU" dirty="0" smtClean="0">
                <a:solidFill>
                  <a:srgbClr val="FF0000"/>
                </a:solidFill>
              </a:rPr>
              <a:t>ни</a:t>
            </a:r>
            <a:r>
              <a:rPr lang="ru-RU" dirty="0" smtClean="0"/>
              <a:t>кто (</a:t>
            </a:r>
            <a:r>
              <a:rPr lang="ru-RU" dirty="0" err="1" smtClean="0"/>
              <a:t>безуд</a:t>
            </a:r>
            <a:r>
              <a:rPr lang="ru-RU" dirty="0" smtClean="0"/>
              <a:t>. </a:t>
            </a:r>
            <a:r>
              <a:rPr lang="ru-RU" dirty="0" smtClean="0">
                <a:solidFill>
                  <a:srgbClr val="FF0000"/>
                </a:solidFill>
              </a:rPr>
              <a:t>и</a:t>
            </a:r>
            <a:r>
              <a:rPr lang="ru-RU" dirty="0" smtClean="0"/>
              <a:t> в мест.) </a:t>
            </a:r>
            <a:r>
              <a:rPr lang="ru-RU" dirty="0" smtClean="0">
                <a:solidFill>
                  <a:srgbClr val="7030A0"/>
                </a:solidFill>
              </a:rPr>
              <a:t>6</a:t>
            </a:r>
            <a:r>
              <a:rPr lang="ru-RU" dirty="0" smtClean="0">
                <a:solidFill>
                  <a:srgbClr val="FF0000"/>
                </a:solidFill>
              </a:rPr>
              <a:t>не</a:t>
            </a:r>
            <a:r>
              <a:rPr lang="ru-RU" dirty="0" smtClean="0"/>
              <a:t> пройдёт (</a:t>
            </a:r>
            <a:r>
              <a:rPr lang="ru-RU" dirty="0" err="1" smtClean="0"/>
              <a:t>отр</a:t>
            </a:r>
            <a:r>
              <a:rPr lang="ru-RU" dirty="0" smtClean="0"/>
              <a:t>.) мимо, </a:t>
            </a:r>
            <a:r>
              <a:rPr lang="ru-RU" dirty="0" smtClean="0">
                <a:solidFill>
                  <a:srgbClr val="7030A0"/>
                </a:solidFill>
              </a:rPr>
              <a:t>7</a:t>
            </a:r>
            <a:r>
              <a:rPr lang="ru-RU" dirty="0" smtClean="0">
                <a:solidFill>
                  <a:srgbClr val="FF0000"/>
                </a:solidFill>
              </a:rPr>
              <a:t>не</a:t>
            </a:r>
            <a:r>
              <a:rPr lang="ru-RU" dirty="0" smtClean="0"/>
              <a:t> заметив (</a:t>
            </a:r>
            <a:r>
              <a:rPr lang="ru-RU" dirty="0" err="1" smtClean="0"/>
              <a:t>отр</a:t>
            </a:r>
            <a:r>
              <a:rPr lang="ru-RU" dirty="0" smtClean="0"/>
              <a:t>.) его. Кто </a:t>
            </a:r>
            <a:r>
              <a:rPr lang="ru-RU" dirty="0" smtClean="0">
                <a:solidFill>
                  <a:srgbClr val="7030A0"/>
                </a:solidFill>
              </a:rPr>
              <a:t>8</a:t>
            </a:r>
            <a:r>
              <a:rPr lang="ru-RU" dirty="0" smtClean="0">
                <a:solidFill>
                  <a:srgbClr val="FF0000"/>
                </a:solidFill>
              </a:rPr>
              <a:t>не</a:t>
            </a:r>
            <a:r>
              <a:rPr lang="ru-RU" dirty="0" smtClean="0"/>
              <a:t> знает (</a:t>
            </a:r>
            <a:r>
              <a:rPr lang="ru-RU" dirty="0" err="1" smtClean="0"/>
              <a:t>воскл.пр</a:t>
            </a:r>
            <a:r>
              <a:rPr lang="ru-RU" dirty="0" smtClean="0"/>
              <a:t>.) берёзового сока! В </a:t>
            </a:r>
            <a:r>
              <a:rPr lang="ru-RU" dirty="0" smtClean="0">
                <a:solidFill>
                  <a:srgbClr val="7030A0"/>
                </a:solidFill>
              </a:rPr>
              <a:t>9</a:t>
            </a:r>
            <a:r>
              <a:rPr lang="ru-RU" dirty="0" smtClean="0">
                <a:solidFill>
                  <a:srgbClr val="FF0000"/>
                </a:solidFill>
              </a:rPr>
              <a:t>не</a:t>
            </a:r>
            <a:r>
              <a:rPr lang="ru-RU" dirty="0" smtClean="0"/>
              <a:t>большой (</a:t>
            </a:r>
            <a:r>
              <a:rPr lang="ru-RU" dirty="0" err="1" smtClean="0"/>
              <a:t>=маленький</a:t>
            </a:r>
            <a:r>
              <a:rPr lang="ru-RU" dirty="0" smtClean="0"/>
              <a:t>) надрез на коре вставишь соломинку и пьёшь </a:t>
            </a:r>
            <a:r>
              <a:rPr lang="ru-RU" dirty="0" smtClean="0">
                <a:solidFill>
                  <a:srgbClr val="7030A0"/>
                </a:solidFill>
              </a:rPr>
              <a:t>10</a:t>
            </a:r>
            <a:r>
              <a:rPr lang="ru-RU" dirty="0" smtClean="0">
                <a:solidFill>
                  <a:srgbClr val="FF0000"/>
                </a:solidFill>
              </a:rPr>
              <a:t>не </a:t>
            </a:r>
            <a:r>
              <a:rPr lang="ru-RU" dirty="0" smtClean="0"/>
              <a:t>напьёшься (</a:t>
            </a:r>
            <a:r>
              <a:rPr lang="ru-RU" dirty="0" err="1" smtClean="0"/>
              <a:t>отр</a:t>
            </a:r>
            <a:r>
              <a:rPr lang="ru-RU" dirty="0" smtClean="0"/>
              <a:t>.). </a:t>
            </a:r>
            <a:r>
              <a:rPr lang="ru-RU" dirty="0" smtClean="0">
                <a:solidFill>
                  <a:srgbClr val="7030A0"/>
                </a:solidFill>
              </a:rPr>
              <a:t>11</a:t>
            </a:r>
            <a:r>
              <a:rPr lang="ru-RU" dirty="0" smtClean="0">
                <a:solidFill>
                  <a:srgbClr val="FF0000"/>
                </a:solidFill>
              </a:rPr>
              <a:t>Не</a:t>
            </a:r>
            <a:r>
              <a:rPr lang="ru-RU" dirty="0" smtClean="0"/>
              <a:t>торопливо  (медленно) глотаешь, а сверху поглядывают </a:t>
            </a:r>
            <a:r>
              <a:rPr lang="ru-RU" dirty="0" smtClean="0">
                <a:solidFill>
                  <a:srgbClr val="7030A0"/>
                </a:solidFill>
              </a:rPr>
              <a:t>12</a:t>
            </a:r>
            <a:r>
              <a:rPr lang="ru-RU" dirty="0" smtClean="0">
                <a:solidFill>
                  <a:srgbClr val="FF0000"/>
                </a:solidFill>
              </a:rPr>
              <a:t>не</a:t>
            </a:r>
            <a:r>
              <a:rPr lang="ru-RU" dirty="0" smtClean="0"/>
              <a:t>утомимые (не употр.) грачи, </a:t>
            </a:r>
            <a:r>
              <a:rPr lang="ru-RU" dirty="0" smtClean="0">
                <a:solidFill>
                  <a:srgbClr val="7030A0"/>
                </a:solidFill>
              </a:rPr>
              <a:t>13</a:t>
            </a:r>
            <a:r>
              <a:rPr lang="ru-RU" dirty="0" smtClean="0">
                <a:solidFill>
                  <a:srgbClr val="FF0000"/>
                </a:solidFill>
              </a:rPr>
              <a:t>не</a:t>
            </a:r>
            <a:r>
              <a:rPr lang="ru-RU" dirty="0" smtClean="0"/>
              <a:t> успевшие (</a:t>
            </a:r>
            <a:r>
              <a:rPr lang="ru-RU" dirty="0" err="1" smtClean="0"/>
              <a:t>прич</a:t>
            </a:r>
            <a:r>
              <a:rPr lang="ru-RU" dirty="0" smtClean="0"/>
              <a:t>. с зав.сл.) закончить гнездо. Но </a:t>
            </a:r>
            <a:r>
              <a:rPr lang="ru-RU" dirty="0" smtClean="0">
                <a:solidFill>
                  <a:srgbClr val="7030A0"/>
                </a:solidFill>
              </a:rPr>
              <a:t>14</a:t>
            </a:r>
            <a:r>
              <a:rPr lang="ru-RU" dirty="0" smtClean="0">
                <a:solidFill>
                  <a:srgbClr val="FF0000"/>
                </a:solidFill>
              </a:rPr>
              <a:t>не</a:t>
            </a:r>
            <a:r>
              <a:rPr lang="ru-RU" dirty="0" smtClean="0"/>
              <a:t> забудь (</a:t>
            </a:r>
            <a:r>
              <a:rPr lang="ru-RU" dirty="0" err="1" smtClean="0"/>
              <a:t>отр</a:t>
            </a:r>
            <a:r>
              <a:rPr lang="ru-RU" dirty="0" smtClean="0"/>
              <a:t>.)  </a:t>
            </a:r>
            <a:r>
              <a:rPr lang="ru-RU" dirty="0" smtClean="0">
                <a:solidFill>
                  <a:srgbClr val="7030A0"/>
                </a:solidFill>
              </a:rPr>
              <a:t>15</a:t>
            </a:r>
            <a:r>
              <a:rPr lang="ru-RU" dirty="0" smtClean="0">
                <a:solidFill>
                  <a:srgbClr val="FF0000"/>
                </a:solidFill>
              </a:rPr>
              <a:t>во  что  </a:t>
            </a:r>
            <a:r>
              <a:rPr lang="ru-RU" dirty="0" smtClean="0">
                <a:solidFill>
                  <a:srgbClr val="7030A0"/>
                </a:solidFill>
              </a:rPr>
              <a:t>16</a:t>
            </a:r>
            <a:r>
              <a:rPr lang="ru-RU" dirty="0" smtClean="0">
                <a:solidFill>
                  <a:srgbClr val="FF0000"/>
                </a:solidFill>
              </a:rPr>
              <a:t>бы  то  </a:t>
            </a:r>
            <a:r>
              <a:rPr lang="ru-RU" dirty="0" smtClean="0">
                <a:solidFill>
                  <a:srgbClr val="7030A0"/>
                </a:solidFill>
              </a:rPr>
              <a:t>17</a:t>
            </a:r>
            <a:r>
              <a:rPr lang="ru-RU" dirty="0" smtClean="0">
                <a:solidFill>
                  <a:srgbClr val="FF0000"/>
                </a:solidFill>
              </a:rPr>
              <a:t>ни  </a:t>
            </a:r>
            <a:r>
              <a:rPr lang="ru-RU" dirty="0" smtClean="0">
                <a:solidFill>
                  <a:srgbClr val="7030A0"/>
                </a:solidFill>
              </a:rPr>
              <a:t>18</a:t>
            </a:r>
            <a:r>
              <a:rPr lang="ru-RU" dirty="0" smtClean="0">
                <a:solidFill>
                  <a:srgbClr val="FF0000"/>
                </a:solidFill>
              </a:rPr>
              <a:t>стало </a:t>
            </a:r>
            <a:r>
              <a:rPr lang="ru-RU" dirty="0" smtClean="0"/>
              <a:t>(!) замазать ранку.</a:t>
            </a:r>
            <a:endParaRPr lang="ru-RU"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4800" dirty="0" smtClean="0">
                <a:solidFill>
                  <a:srgbClr val="7030A0"/>
                </a:solidFill>
              </a:rPr>
              <a:t>ЕГЭ        А 17</a:t>
            </a:r>
            <a:endParaRPr lang="ru-RU" sz="4800" dirty="0">
              <a:solidFill>
                <a:srgbClr val="7030A0"/>
              </a:solidFill>
            </a:endParaRPr>
          </a:p>
        </p:txBody>
      </p:sp>
      <p:sp>
        <p:nvSpPr>
          <p:cNvPr id="3" name="Содержимое 2"/>
          <p:cNvSpPr>
            <a:spLocks noGrp="1"/>
          </p:cNvSpPr>
          <p:nvPr>
            <p:ph idx="1"/>
          </p:nvPr>
        </p:nvSpPr>
        <p:spPr>
          <a:xfrm>
            <a:off x="1043608" y="1447800"/>
            <a:ext cx="8100392" cy="5410200"/>
          </a:xfrm>
        </p:spPr>
        <p:txBody>
          <a:bodyPr>
            <a:normAutofit fontScale="85000" lnSpcReduction="10000"/>
          </a:bodyPr>
          <a:lstStyle/>
          <a:p>
            <a:pPr>
              <a:buNone/>
            </a:pPr>
            <a:r>
              <a:rPr lang="ru-RU" sz="3900" b="1" i="1" dirty="0" smtClean="0">
                <a:solidFill>
                  <a:srgbClr val="7030A0"/>
                </a:solidFill>
              </a:rPr>
              <a:t>В каком варианте ответа указаны все цифры, на месте которых пишется Е?</a:t>
            </a:r>
          </a:p>
          <a:p>
            <a:pPr>
              <a:buNone/>
            </a:pPr>
            <a:endParaRPr lang="ru-RU" sz="3600" b="1" dirty="0" smtClean="0">
              <a:solidFill>
                <a:srgbClr val="002060"/>
              </a:solidFill>
            </a:endParaRPr>
          </a:p>
          <a:p>
            <a:pPr>
              <a:buNone/>
            </a:pPr>
            <a:r>
              <a:rPr lang="ru-RU" sz="4200" b="1" dirty="0" smtClean="0">
                <a:solidFill>
                  <a:srgbClr val="002060"/>
                </a:solidFill>
              </a:rPr>
              <a:t>Школьники </a:t>
            </a:r>
            <a:r>
              <a:rPr lang="ru-RU" sz="4200" b="1" dirty="0" err="1" smtClean="0">
                <a:solidFill>
                  <a:srgbClr val="00B0F0"/>
                </a:solidFill>
              </a:rPr>
              <a:t>н</a:t>
            </a:r>
            <a:r>
              <a:rPr lang="ru-RU" sz="4200" b="1" dirty="0" smtClean="0">
                <a:solidFill>
                  <a:srgbClr val="00B0F0"/>
                </a:solidFill>
              </a:rPr>
              <a:t>(1)</a:t>
            </a:r>
            <a:r>
              <a:rPr lang="ru-RU" sz="4200" b="1" dirty="0" smtClean="0">
                <a:solidFill>
                  <a:srgbClr val="002060"/>
                </a:solidFill>
              </a:rPr>
              <a:t> подозревали, что этот </a:t>
            </a:r>
            <a:r>
              <a:rPr lang="ru-RU" sz="4200" b="1" dirty="0" err="1" smtClean="0">
                <a:solidFill>
                  <a:srgbClr val="00B0F0"/>
                </a:solidFill>
              </a:rPr>
              <a:t>н</a:t>
            </a:r>
            <a:r>
              <a:rPr lang="ru-RU" sz="4200" b="1" dirty="0" smtClean="0">
                <a:solidFill>
                  <a:srgbClr val="00B0F0"/>
                </a:solidFill>
              </a:rPr>
              <a:t>(2)</a:t>
            </a:r>
            <a:r>
              <a:rPr lang="ru-RU" sz="4200" b="1" dirty="0" smtClean="0">
                <a:solidFill>
                  <a:srgbClr val="002060"/>
                </a:solidFill>
              </a:rPr>
              <a:t>уклюжий, </a:t>
            </a:r>
            <a:r>
              <a:rPr lang="ru-RU" sz="4200" b="1" dirty="0" err="1" smtClean="0">
                <a:solidFill>
                  <a:srgbClr val="00B0F0"/>
                </a:solidFill>
              </a:rPr>
              <a:t>н</a:t>
            </a:r>
            <a:r>
              <a:rPr lang="ru-RU" sz="4200" b="1" dirty="0" smtClean="0">
                <a:solidFill>
                  <a:srgbClr val="00B0F0"/>
                </a:solidFill>
              </a:rPr>
              <a:t>(3)</a:t>
            </a:r>
            <a:r>
              <a:rPr lang="ru-RU" sz="4200" b="1" dirty="0" smtClean="0">
                <a:solidFill>
                  <a:srgbClr val="002060"/>
                </a:solidFill>
              </a:rPr>
              <a:t>когда </a:t>
            </a:r>
            <a:r>
              <a:rPr lang="ru-RU" sz="4200" b="1" dirty="0" err="1" smtClean="0">
                <a:solidFill>
                  <a:srgbClr val="00B0F0"/>
                </a:solidFill>
              </a:rPr>
              <a:t>н</a:t>
            </a:r>
            <a:r>
              <a:rPr lang="ru-RU" sz="4200" b="1" dirty="0" smtClean="0">
                <a:solidFill>
                  <a:srgbClr val="00B0F0"/>
                </a:solidFill>
              </a:rPr>
              <a:t>(4) </a:t>
            </a:r>
            <a:r>
              <a:rPr lang="ru-RU" sz="4200" b="1" dirty="0" smtClean="0">
                <a:solidFill>
                  <a:srgbClr val="002060"/>
                </a:solidFill>
              </a:rPr>
              <a:t>улыбавшийся господин сердцем сокрушался и болел о каждом из них.</a:t>
            </a:r>
            <a:endParaRPr lang="ru-RU" sz="4200" dirty="0" smtClean="0">
              <a:solidFill>
                <a:srgbClr val="002060"/>
              </a:solidFill>
            </a:endParaRPr>
          </a:p>
          <a:p>
            <a:pPr>
              <a:buNone/>
            </a:pPr>
            <a:endParaRPr lang="ru-RU" dirty="0" smtClean="0">
              <a:solidFill>
                <a:srgbClr val="FF0000"/>
              </a:solidFill>
            </a:endParaRPr>
          </a:p>
          <a:p>
            <a:pPr>
              <a:buNone/>
            </a:pPr>
            <a:r>
              <a:rPr lang="ru-RU" dirty="0" smtClean="0">
                <a:solidFill>
                  <a:srgbClr val="FF0000"/>
                </a:solidFill>
              </a:rPr>
              <a:t>        1)</a:t>
            </a:r>
            <a:r>
              <a:rPr lang="ru-RU" dirty="0" smtClean="0"/>
              <a:t> 1,2           </a:t>
            </a:r>
            <a:r>
              <a:rPr lang="ru-RU" dirty="0" smtClean="0">
                <a:solidFill>
                  <a:srgbClr val="FF0000"/>
                </a:solidFill>
              </a:rPr>
              <a:t>2)</a:t>
            </a:r>
            <a:r>
              <a:rPr lang="ru-RU" dirty="0" smtClean="0"/>
              <a:t> 1,4           </a:t>
            </a:r>
            <a:r>
              <a:rPr lang="ru-RU" dirty="0" smtClean="0">
                <a:solidFill>
                  <a:srgbClr val="FF0000"/>
                </a:solidFill>
              </a:rPr>
              <a:t>3)</a:t>
            </a:r>
            <a:r>
              <a:rPr lang="ru-RU" dirty="0" smtClean="0"/>
              <a:t> 1,2,4            </a:t>
            </a:r>
            <a:r>
              <a:rPr lang="ru-RU" dirty="0" smtClean="0">
                <a:solidFill>
                  <a:srgbClr val="FF0000"/>
                </a:solidFill>
              </a:rPr>
              <a:t>4)</a:t>
            </a:r>
            <a:r>
              <a:rPr lang="ru-RU" dirty="0" smtClean="0"/>
              <a:t> 3,4</a:t>
            </a:r>
            <a:br>
              <a:rPr lang="ru-RU" dirty="0" smtClean="0"/>
            </a:br>
            <a:endParaRPr lang="ru-RU" dirty="0" smtClean="0"/>
          </a:p>
          <a:p>
            <a:pPr>
              <a:buNone/>
            </a:pP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000" b="1" dirty="0" smtClean="0">
                <a:solidFill>
                  <a:srgbClr val="002060"/>
                </a:solidFill>
              </a:rPr>
              <a:t>Школьники </a:t>
            </a:r>
            <a:r>
              <a:rPr lang="ru-RU" sz="4000" b="1" dirty="0" err="1" smtClean="0">
                <a:solidFill>
                  <a:srgbClr val="0070C0"/>
                </a:solidFill>
              </a:rPr>
              <a:t>н</a:t>
            </a:r>
            <a:r>
              <a:rPr lang="ru-RU" sz="4000" b="1" dirty="0" smtClean="0">
                <a:solidFill>
                  <a:srgbClr val="0070C0"/>
                </a:solidFill>
              </a:rPr>
              <a:t>(1)е </a:t>
            </a:r>
            <a:r>
              <a:rPr lang="ru-RU" sz="4000" b="1" dirty="0" smtClean="0">
                <a:solidFill>
                  <a:srgbClr val="002060"/>
                </a:solidFill>
              </a:rPr>
              <a:t>подозревали, что этот </a:t>
            </a:r>
            <a:r>
              <a:rPr lang="ru-RU" sz="4000" b="1" dirty="0" err="1" smtClean="0">
                <a:solidFill>
                  <a:srgbClr val="0070C0"/>
                </a:solidFill>
              </a:rPr>
              <a:t>н</a:t>
            </a:r>
            <a:r>
              <a:rPr lang="ru-RU" sz="4000" b="1" dirty="0" smtClean="0">
                <a:solidFill>
                  <a:srgbClr val="0070C0"/>
                </a:solidFill>
              </a:rPr>
              <a:t>(2)</a:t>
            </a:r>
            <a:r>
              <a:rPr lang="ru-RU" sz="4000" b="1" dirty="0" err="1" smtClean="0">
                <a:solidFill>
                  <a:srgbClr val="0070C0"/>
                </a:solidFill>
              </a:rPr>
              <a:t>е</a:t>
            </a:r>
            <a:r>
              <a:rPr lang="ru-RU" sz="4000" b="1" dirty="0" err="1" smtClean="0">
                <a:solidFill>
                  <a:srgbClr val="002060"/>
                </a:solidFill>
              </a:rPr>
              <a:t>уклюжий</a:t>
            </a:r>
            <a:r>
              <a:rPr lang="ru-RU" sz="4000" b="1" dirty="0" smtClean="0">
                <a:solidFill>
                  <a:srgbClr val="002060"/>
                </a:solidFill>
              </a:rPr>
              <a:t>, </a:t>
            </a:r>
            <a:r>
              <a:rPr lang="ru-RU" sz="4000" b="1" dirty="0" err="1" smtClean="0">
                <a:solidFill>
                  <a:srgbClr val="0070C0"/>
                </a:solidFill>
              </a:rPr>
              <a:t>н</a:t>
            </a:r>
            <a:r>
              <a:rPr lang="ru-RU" sz="4000" b="1" dirty="0" smtClean="0">
                <a:solidFill>
                  <a:srgbClr val="0070C0"/>
                </a:solidFill>
              </a:rPr>
              <a:t>(3)</a:t>
            </a:r>
            <a:r>
              <a:rPr lang="ru-RU" sz="4000" b="1" dirty="0" err="1" smtClean="0">
                <a:solidFill>
                  <a:srgbClr val="0070C0"/>
                </a:solidFill>
              </a:rPr>
              <a:t>и</a:t>
            </a:r>
            <a:r>
              <a:rPr lang="ru-RU" sz="4000" b="1" dirty="0" err="1" smtClean="0">
                <a:solidFill>
                  <a:srgbClr val="002060"/>
                </a:solidFill>
              </a:rPr>
              <a:t>когда</a:t>
            </a:r>
            <a:r>
              <a:rPr lang="ru-RU" sz="4000" b="1" dirty="0" smtClean="0">
                <a:solidFill>
                  <a:srgbClr val="002060"/>
                </a:solidFill>
              </a:rPr>
              <a:t> </a:t>
            </a:r>
            <a:r>
              <a:rPr lang="ru-RU" sz="4000" b="1" dirty="0" err="1" smtClean="0">
                <a:solidFill>
                  <a:srgbClr val="0070C0"/>
                </a:solidFill>
              </a:rPr>
              <a:t>н</a:t>
            </a:r>
            <a:r>
              <a:rPr lang="ru-RU" sz="4000" b="1" dirty="0" smtClean="0">
                <a:solidFill>
                  <a:srgbClr val="0070C0"/>
                </a:solidFill>
              </a:rPr>
              <a:t>(4)е</a:t>
            </a:r>
            <a:r>
              <a:rPr lang="ru-RU" sz="4000" b="1" dirty="0" smtClean="0">
                <a:solidFill>
                  <a:srgbClr val="002060"/>
                </a:solidFill>
              </a:rPr>
              <a:t> улыбавшийся господин сердцем сокрушался и болел о каждом из них.</a:t>
            </a:r>
          </a:p>
          <a:p>
            <a:pPr>
              <a:buNone/>
            </a:pPr>
            <a:endParaRPr lang="ru-RU" dirty="0" smtClean="0"/>
          </a:p>
          <a:p>
            <a:pPr algn="ctr">
              <a:buNone/>
            </a:pPr>
            <a:r>
              <a:rPr lang="ru-RU" sz="4400" dirty="0" smtClean="0">
                <a:solidFill>
                  <a:srgbClr val="FF0000"/>
                </a:solidFill>
              </a:rPr>
              <a:t>3)</a:t>
            </a:r>
            <a:r>
              <a:rPr lang="ru-RU" sz="4400" dirty="0" smtClean="0"/>
              <a:t> 1,2,4</a:t>
            </a:r>
          </a:p>
          <a:p>
            <a:pPr>
              <a:buNone/>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smtClean="0">
                <a:solidFill>
                  <a:srgbClr val="7030A0"/>
                </a:solidFill>
              </a:rPr>
              <a:t>ЕГЭ        А 17</a:t>
            </a:r>
            <a:endParaRPr lang="ru-RU" dirty="0"/>
          </a:p>
        </p:txBody>
      </p:sp>
      <p:sp>
        <p:nvSpPr>
          <p:cNvPr id="3" name="Содержимое 2"/>
          <p:cNvSpPr>
            <a:spLocks noGrp="1"/>
          </p:cNvSpPr>
          <p:nvPr>
            <p:ph idx="1"/>
          </p:nvPr>
        </p:nvSpPr>
        <p:spPr>
          <a:xfrm>
            <a:off x="1435608" y="1447800"/>
            <a:ext cx="7498080" cy="5410200"/>
          </a:xfrm>
        </p:spPr>
        <p:txBody>
          <a:bodyPr>
            <a:normAutofit/>
          </a:bodyPr>
          <a:lstStyle/>
          <a:p>
            <a:pPr>
              <a:buNone/>
            </a:pPr>
            <a:r>
              <a:rPr lang="ru-RU" b="1" i="1" dirty="0" smtClean="0">
                <a:solidFill>
                  <a:srgbClr val="7030A0"/>
                </a:solidFill>
              </a:rPr>
              <a:t>В каком варианте ответа указаны все цифры, на месте которых пишется И?</a:t>
            </a:r>
          </a:p>
          <a:p>
            <a:pPr>
              <a:buNone/>
            </a:pPr>
            <a:r>
              <a:rPr lang="ru-RU" sz="3600" b="1" dirty="0" smtClean="0">
                <a:solidFill>
                  <a:srgbClr val="0070C0"/>
                </a:solidFill>
              </a:rPr>
              <a:t>Н(1) </a:t>
            </a:r>
            <a:r>
              <a:rPr lang="ru-RU" sz="3600" b="1" dirty="0" smtClean="0">
                <a:solidFill>
                  <a:srgbClr val="002060"/>
                </a:solidFill>
              </a:rPr>
              <a:t>один путник </a:t>
            </a:r>
            <a:r>
              <a:rPr lang="ru-RU" sz="3600" b="1" dirty="0" err="1" smtClean="0">
                <a:solidFill>
                  <a:srgbClr val="0070C0"/>
                </a:solidFill>
              </a:rPr>
              <a:t>н</a:t>
            </a:r>
            <a:r>
              <a:rPr lang="ru-RU" sz="3600" b="1" dirty="0" smtClean="0">
                <a:solidFill>
                  <a:srgbClr val="0070C0"/>
                </a:solidFill>
              </a:rPr>
              <a:t>(2)</a:t>
            </a:r>
            <a:r>
              <a:rPr lang="ru-RU" sz="3600" b="1" dirty="0" smtClean="0">
                <a:solidFill>
                  <a:srgbClr val="7030A0"/>
                </a:solidFill>
              </a:rPr>
              <a:t> </a:t>
            </a:r>
            <a:r>
              <a:rPr lang="ru-RU" sz="3600" b="1" dirty="0" smtClean="0">
                <a:solidFill>
                  <a:srgbClr val="002060"/>
                </a:solidFill>
              </a:rPr>
              <a:t>может пройти мимо, чтобы </a:t>
            </a:r>
            <a:r>
              <a:rPr lang="ru-RU" sz="3600" b="1" dirty="0" err="1" smtClean="0">
                <a:solidFill>
                  <a:srgbClr val="0070C0"/>
                </a:solidFill>
              </a:rPr>
              <a:t>н</a:t>
            </a:r>
            <a:r>
              <a:rPr lang="ru-RU" sz="3600" b="1" dirty="0" smtClean="0">
                <a:solidFill>
                  <a:srgbClr val="0070C0"/>
                </a:solidFill>
              </a:rPr>
              <a:t>(3) </a:t>
            </a:r>
            <a:r>
              <a:rPr lang="ru-RU" sz="3600" b="1" dirty="0" smtClean="0">
                <a:solidFill>
                  <a:srgbClr val="002060"/>
                </a:solidFill>
              </a:rPr>
              <a:t>остановиться,</a:t>
            </a:r>
            <a:r>
              <a:rPr lang="ru-RU" sz="3600" b="1" dirty="0" smtClean="0">
                <a:solidFill>
                  <a:srgbClr val="7030A0"/>
                </a:solidFill>
              </a:rPr>
              <a:t> </a:t>
            </a:r>
            <a:r>
              <a:rPr lang="ru-RU" sz="3600" b="1" dirty="0" err="1" smtClean="0">
                <a:solidFill>
                  <a:srgbClr val="0070C0"/>
                </a:solidFill>
              </a:rPr>
              <a:t>н</a:t>
            </a:r>
            <a:r>
              <a:rPr lang="ru-RU" sz="3600" b="1" dirty="0" smtClean="0">
                <a:solidFill>
                  <a:srgbClr val="0070C0"/>
                </a:solidFill>
              </a:rPr>
              <a:t>(4)</a:t>
            </a:r>
            <a:r>
              <a:rPr lang="ru-RU" sz="3600" b="1" dirty="0" smtClean="0">
                <a:solidFill>
                  <a:srgbClr val="7030A0"/>
                </a:solidFill>
              </a:rPr>
              <a:t> </a:t>
            </a:r>
            <a:r>
              <a:rPr lang="ru-RU" sz="3600" b="1" dirty="0" smtClean="0">
                <a:solidFill>
                  <a:srgbClr val="002060"/>
                </a:solidFill>
              </a:rPr>
              <a:t>припасть к хрустальной студёной воде родника.</a:t>
            </a:r>
          </a:p>
          <a:p>
            <a:pPr>
              <a:buNone/>
            </a:pPr>
            <a:r>
              <a:rPr lang="ru-RU" sz="3600" b="1" dirty="0" smtClean="0">
                <a:solidFill>
                  <a:srgbClr val="FF0000"/>
                </a:solidFill>
              </a:rPr>
              <a:t>1)</a:t>
            </a:r>
            <a:r>
              <a:rPr lang="ru-RU" sz="3600" b="1" dirty="0" smtClean="0">
                <a:solidFill>
                  <a:srgbClr val="7030A0"/>
                </a:solidFill>
              </a:rPr>
              <a:t> 1       </a:t>
            </a:r>
            <a:r>
              <a:rPr lang="ru-RU" sz="3600" b="1" dirty="0" smtClean="0">
                <a:solidFill>
                  <a:srgbClr val="FF0000"/>
                </a:solidFill>
              </a:rPr>
              <a:t>2)</a:t>
            </a:r>
            <a:r>
              <a:rPr lang="ru-RU" sz="3600" b="1" dirty="0" smtClean="0">
                <a:solidFill>
                  <a:srgbClr val="7030A0"/>
                </a:solidFill>
              </a:rPr>
              <a:t> 3,4     </a:t>
            </a:r>
            <a:r>
              <a:rPr lang="ru-RU" sz="3600" b="1" dirty="0" smtClean="0">
                <a:solidFill>
                  <a:srgbClr val="FF0000"/>
                </a:solidFill>
              </a:rPr>
              <a:t>3)</a:t>
            </a:r>
            <a:r>
              <a:rPr lang="ru-RU" sz="3600" b="1" dirty="0" smtClean="0">
                <a:solidFill>
                  <a:srgbClr val="7030A0"/>
                </a:solidFill>
              </a:rPr>
              <a:t> 1,2    </a:t>
            </a:r>
            <a:r>
              <a:rPr lang="ru-RU" sz="3600" b="1" dirty="0" smtClean="0">
                <a:solidFill>
                  <a:srgbClr val="FF0000"/>
                </a:solidFill>
              </a:rPr>
              <a:t>4)</a:t>
            </a:r>
            <a:r>
              <a:rPr lang="ru-RU" sz="3600" b="1" dirty="0" smtClean="0">
                <a:solidFill>
                  <a:srgbClr val="7030A0"/>
                </a:solidFill>
              </a:rPr>
              <a:t> 1,3,4</a:t>
            </a:r>
          </a:p>
          <a:p>
            <a:pPr>
              <a:buNone/>
            </a:pPr>
            <a:endParaRPr lang="ru-RU" sz="3600" b="1" dirty="0" smtClean="0">
              <a:solidFill>
                <a:srgbClr val="7030A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noAutofit/>
          </a:bodyPr>
          <a:lstStyle/>
          <a:p>
            <a:pPr>
              <a:buNone/>
            </a:pPr>
            <a:r>
              <a:rPr lang="ru-RU" sz="4400" b="1" dirty="0" smtClean="0">
                <a:solidFill>
                  <a:srgbClr val="0070C0"/>
                </a:solidFill>
              </a:rPr>
              <a:t>Н(1)и  </a:t>
            </a:r>
            <a:r>
              <a:rPr lang="ru-RU" sz="4400" b="1" dirty="0" smtClean="0">
                <a:solidFill>
                  <a:srgbClr val="002060"/>
                </a:solidFill>
              </a:rPr>
              <a:t>один путник </a:t>
            </a:r>
            <a:r>
              <a:rPr lang="ru-RU" sz="4400" b="1" dirty="0" err="1" smtClean="0">
                <a:solidFill>
                  <a:srgbClr val="0070C0"/>
                </a:solidFill>
              </a:rPr>
              <a:t>н</a:t>
            </a:r>
            <a:r>
              <a:rPr lang="ru-RU" sz="4400" b="1" dirty="0" smtClean="0">
                <a:solidFill>
                  <a:srgbClr val="0070C0"/>
                </a:solidFill>
              </a:rPr>
              <a:t>(2)е</a:t>
            </a:r>
            <a:r>
              <a:rPr lang="ru-RU" sz="4400" b="1" dirty="0" smtClean="0">
                <a:solidFill>
                  <a:srgbClr val="7030A0"/>
                </a:solidFill>
              </a:rPr>
              <a:t> </a:t>
            </a:r>
            <a:r>
              <a:rPr lang="ru-RU" sz="4400" b="1" dirty="0" smtClean="0">
                <a:solidFill>
                  <a:srgbClr val="002060"/>
                </a:solidFill>
              </a:rPr>
              <a:t>может пройти мимо, чтобы</a:t>
            </a:r>
            <a:r>
              <a:rPr lang="ru-RU" sz="4400" b="1" dirty="0" smtClean="0">
                <a:solidFill>
                  <a:srgbClr val="7030A0"/>
                </a:solidFill>
              </a:rPr>
              <a:t> </a:t>
            </a:r>
            <a:r>
              <a:rPr lang="ru-RU" sz="4400" b="1" dirty="0" err="1" smtClean="0">
                <a:solidFill>
                  <a:srgbClr val="0070C0"/>
                </a:solidFill>
              </a:rPr>
              <a:t>н</a:t>
            </a:r>
            <a:r>
              <a:rPr lang="ru-RU" sz="4400" b="1" dirty="0" smtClean="0">
                <a:solidFill>
                  <a:srgbClr val="0070C0"/>
                </a:solidFill>
              </a:rPr>
              <a:t>(3)е  </a:t>
            </a:r>
            <a:r>
              <a:rPr lang="ru-RU" sz="4400" b="1" dirty="0" smtClean="0">
                <a:solidFill>
                  <a:srgbClr val="002060"/>
                </a:solidFill>
              </a:rPr>
              <a:t>остановиться,</a:t>
            </a:r>
            <a:r>
              <a:rPr lang="ru-RU" sz="4400" b="1" dirty="0" smtClean="0">
                <a:solidFill>
                  <a:srgbClr val="7030A0"/>
                </a:solidFill>
              </a:rPr>
              <a:t> </a:t>
            </a:r>
            <a:r>
              <a:rPr lang="ru-RU" sz="4400" b="1" dirty="0" err="1" smtClean="0">
                <a:solidFill>
                  <a:srgbClr val="0070C0"/>
                </a:solidFill>
              </a:rPr>
              <a:t>н</a:t>
            </a:r>
            <a:r>
              <a:rPr lang="ru-RU" sz="4400" b="1" dirty="0" smtClean="0">
                <a:solidFill>
                  <a:srgbClr val="0070C0"/>
                </a:solidFill>
              </a:rPr>
              <a:t>(4)е</a:t>
            </a:r>
            <a:r>
              <a:rPr lang="ru-RU" sz="4400" b="1" dirty="0" smtClean="0">
                <a:solidFill>
                  <a:srgbClr val="7030A0"/>
                </a:solidFill>
              </a:rPr>
              <a:t> </a:t>
            </a:r>
            <a:r>
              <a:rPr lang="ru-RU" sz="4400" b="1" dirty="0" smtClean="0">
                <a:solidFill>
                  <a:srgbClr val="002060"/>
                </a:solidFill>
              </a:rPr>
              <a:t>припасть к хрустальной студёной воде родника.</a:t>
            </a:r>
          </a:p>
          <a:p>
            <a:pPr algn="ctr">
              <a:buNone/>
            </a:pPr>
            <a:r>
              <a:rPr lang="ru-RU" sz="4400" b="1" dirty="0" smtClean="0">
                <a:solidFill>
                  <a:srgbClr val="FF0000"/>
                </a:solidFill>
              </a:rPr>
              <a:t>1)</a:t>
            </a:r>
            <a:r>
              <a:rPr lang="ru-RU" sz="4400" b="1" dirty="0" smtClean="0">
                <a:solidFill>
                  <a:srgbClr val="7030A0"/>
                </a:solidFill>
              </a:rPr>
              <a:t> 1</a:t>
            </a:r>
            <a:endParaRPr lang="ru-RU"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sz="6600" i="1" dirty="0" smtClean="0">
                <a:solidFill>
                  <a:srgbClr val="00B0F0"/>
                </a:solidFill>
              </a:rPr>
              <a:t>Необходимо обратить </a:t>
            </a:r>
            <a:r>
              <a:rPr lang="ru-RU" sz="6600" i="1" dirty="0">
                <a:solidFill>
                  <a:srgbClr val="00B0F0"/>
                </a:solidFill>
              </a:rPr>
              <a:t>внимание на </a:t>
            </a:r>
            <a:r>
              <a:rPr lang="ru-RU" sz="6600" i="1" dirty="0">
                <a:solidFill>
                  <a:srgbClr val="FF0000"/>
                </a:solidFill>
              </a:rPr>
              <a:t>отдельные случаи </a:t>
            </a:r>
            <a:r>
              <a:rPr lang="ru-RU" sz="6600" i="1" dirty="0">
                <a:solidFill>
                  <a:srgbClr val="00B0F0"/>
                </a:solidFill>
              </a:rPr>
              <a:t>употребления </a:t>
            </a:r>
            <a:r>
              <a:rPr lang="ru-RU" sz="6600" i="1" dirty="0" smtClean="0">
                <a:solidFill>
                  <a:srgbClr val="00B0F0"/>
                </a:solidFill>
              </a:rPr>
              <a:t>частицы НЕ:</a:t>
            </a:r>
            <a:endParaRPr lang="ru-RU" sz="6600" i="1" dirty="0">
              <a:solidFill>
                <a:srgbClr val="00B0F0"/>
              </a:solidFill>
            </a:endParaRPr>
          </a:p>
          <a:p>
            <a:pPr>
              <a:buNone/>
            </a:pPr>
            <a:endParaRPr lang="ru-RU" dirty="0"/>
          </a:p>
          <a:p>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332656"/>
            <a:ext cx="7498080" cy="1143000"/>
          </a:xfrm>
        </p:spPr>
        <p:txBody>
          <a:bodyPr>
            <a:normAutofit/>
          </a:bodyPr>
          <a:lstStyle/>
          <a:p>
            <a:pPr algn="ctr"/>
            <a:r>
              <a:rPr lang="ru-RU" sz="4400" dirty="0" smtClean="0">
                <a:solidFill>
                  <a:srgbClr val="7030A0"/>
                </a:solidFill>
              </a:rPr>
              <a:t>ЕГЭ        А 17</a:t>
            </a:r>
            <a:endParaRPr lang="ru-RU" sz="4400" dirty="0"/>
          </a:p>
        </p:txBody>
      </p:sp>
      <p:sp>
        <p:nvSpPr>
          <p:cNvPr id="3" name="Содержимое 2"/>
          <p:cNvSpPr>
            <a:spLocks noGrp="1"/>
          </p:cNvSpPr>
          <p:nvPr>
            <p:ph idx="1"/>
          </p:nvPr>
        </p:nvSpPr>
        <p:spPr>
          <a:xfrm>
            <a:off x="1435608" y="1447800"/>
            <a:ext cx="7498080" cy="5410200"/>
          </a:xfrm>
        </p:spPr>
        <p:txBody>
          <a:bodyPr>
            <a:normAutofit lnSpcReduction="10000"/>
          </a:bodyPr>
          <a:lstStyle/>
          <a:p>
            <a:pPr>
              <a:buNone/>
            </a:pPr>
            <a:r>
              <a:rPr lang="ru-RU" b="1" i="1" dirty="0" smtClean="0">
                <a:solidFill>
                  <a:srgbClr val="7030A0"/>
                </a:solidFill>
              </a:rPr>
              <a:t>В каком варианте ответа указаны все цифры, на месте которых пишется Е?</a:t>
            </a:r>
          </a:p>
          <a:p>
            <a:pPr>
              <a:buNone/>
            </a:pPr>
            <a:r>
              <a:rPr lang="ru-RU" sz="3900" b="1" dirty="0" smtClean="0">
                <a:solidFill>
                  <a:srgbClr val="0070C0"/>
                </a:solidFill>
              </a:rPr>
              <a:t>Н(1)</a:t>
            </a:r>
            <a:r>
              <a:rPr lang="ru-RU" sz="3900" b="1" dirty="0" smtClean="0">
                <a:solidFill>
                  <a:srgbClr val="002060"/>
                </a:solidFill>
              </a:rPr>
              <a:t>где: </a:t>
            </a:r>
            <a:r>
              <a:rPr lang="ru-RU" sz="3900" b="1" dirty="0" err="1" smtClean="0">
                <a:solidFill>
                  <a:srgbClr val="0070C0"/>
                </a:solidFill>
              </a:rPr>
              <a:t>н</a:t>
            </a:r>
            <a:r>
              <a:rPr lang="ru-RU" sz="3900" b="1" dirty="0" smtClean="0">
                <a:solidFill>
                  <a:srgbClr val="0070C0"/>
                </a:solidFill>
              </a:rPr>
              <a:t>(2)</a:t>
            </a:r>
            <a:r>
              <a:rPr lang="ru-RU" sz="3900" b="1" dirty="0" smtClean="0">
                <a:solidFill>
                  <a:srgbClr val="002060"/>
                </a:solidFill>
              </a:rPr>
              <a:t> в людных местах, </a:t>
            </a:r>
            <a:r>
              <a:rPr lang="ru-RU" sz="3900" b="1" dirty="0" err="1" smtClean="0">
                <a:solidFill>
                  <a:srgbClr val="0070C0"/>
                </a:solidFill>
              </a:rPr>
              <a:t>н</a:t>
            </a:r>
            <a:r>
              <a:rPr lang="ru-RU" sz="3900" b="1" dirty="0" smtClean="0">
                <a:solidFill>
                  <a:srgbClr val="0070C0"/>
                </a:solidFill>
              </a:rPr>
              <a:t>(3)</a:t>
            </a:r>
            <a:r>
              <a:rPr lang="ru-RU" sz="3900" b="1" dirty="0" smtClean="0">
                <a:solidFill>
                  <a:srgbClr val="002060"/>
                </a:solidFill>
              </a:rPr>
              <a:t> в глухой тайге – родник </a:t>
            </a:r>
            <a:r>
              <a:rPr lang="ru-RU" sz="3900" b="1" dirty="0" err="1" smtClean="0">
                <a:solidFill>
                  <a:srgbClr val="0070C0"/>
                </a:solidFill>
              </a:rPr>
              <a:t>н</a:t>
            </a:r>
            <a:r>
              <a:rPr lang="ru-RU" sz="3900" b="1" dirty="0" smtClean="0">
                <a:solidFill>
                  <a:srgbClr val="0070C0"/>
                </a:solidFill>
              </a:rPr>
              <a:t>(4)</a:t>
            </a:r>
            <a:r>
              <a:rPr lang="ru-RU" sz="3900" b="1" dirty="0" smtClean="0">
                <a:solidFill>
                  <a:srgbClr val="002060"/>
                </a:solidFill>
              </a:rPr>
              <a:t> остаётся </a:t>
            </a:r>
            <a:r>
              <a:rPr lang="ru-RU" sz="3900" b="1" dirty="0" err="1" smtClean="0">
                <a:solidFill>
                  <a:srgbClr val="0070C0"/>
                </a:solidFill>
              </a:rPr>
              <a:t>н</a:t>
            </a:r>
            <a:r>
              <a:rPr lang="ru-RU" sz="3900" b="1" dirty="0" smtClean="0">
                <a:solidFill>
                  <a:srgbClr val="0070C0"/>
                </a:solidFill>
              </a:rPr>
              <a:t>(5)</a:t>
            </a:r>
            <a:r>
              <a:rPr lang="ru-RU" sz="3900" b="1" dirty="0" smtClean="0">
                <a:solidFill>
                  <a:srgbClr val="002060"/>
                </a:solidFill>
              </a:rPr>
              <a:t>замеченным, к нему всегда есть тропа, он нужен </a:t>
            </a:r>
            <a:r>
              <a:rPr lang="ru-RU" sz="3900" b="1" dirty="0" err="1" smtClean="0">
                <a:solidFill>
                  <a:srgbClr val="0070C0"/>
                </a:solidFill>
              </a:rPr>
              <a:t>н</a:t>
            </a:r>
            <a:r>
              <a:rPr lang="ru-RU" sz="3900" b="1" dirty="0" smtClean="0">
                <a:solidFill>
                  <a:srgbClr val="0070C0"/>
                </a:solidFill>
              </a:rPr>
              <a:t>(6)</a:t>
            </a:r>
            <a:r>
              <a:rPr lang="ru-RU" sz="3900" b="1" dirty="0" smtClean="0">
                <a:solidFill>
                  <a:srgbClr val="002060"/>
                </a:solidFill>
              </a:rPr>
              <a:t> только людям, но и зверям, птицам.</a:t>
            </a:r>
          </a:p>
          <a:p>
            <a:pPr>
              <a:buNone/>
            </a:pPr>
            <a:r>
              <a:rPr lang="ru-RU" dirty="0" smtClean="0">
                <a:solidFill>
                  <a:srgbClr val="FF0000"/>
                </a:solidFill>
              </a:rPr>
              <a:t>1)</a:t>
            </a:r>
            <a:r>
              <a:rPr lang="ru-RU" dirty="0" smtClean="0">
                <a:solidFill>
                  <a:srgbClr val="002060"/>
                </a:solidFill>
              </a:rPr>
              <a:t>1,2,3     </a:t>
            </a:r>
            <a:r>
              <a:rPr lang="ru-RU" dirty="0" smtClean="0">
                <a:solidFill>
                  <a:srgbClr val="FF0000"/>
                </a:solidFill>
              </a:rPr>
              <a:t>2)</a:t>
            </a:r>
            <a:r>
              <a:rPr lang="ru-RU" dirty="0" smtClean="0">
                <a:solidFill>
                  <a:srgbClr val="002060"/>
                </a:solidFill>
              </a:rPr>
              <a:t>4,5,6    </a:t>
            </a:r>
            <a:r>
              <a:rPr lang="ru-RU" dirty="0" smtClean="0">
                <a:solidFill>
                  <a:srgbClr val="FF0000"/>
                </a:solidFill>
              </a:rPr>
              <a:t>3)</a:t>
            </a:r>
            <a:r>
              <a:rPr lang="ru-RU" dirty="0" smtClean="0">
                <a:solidFill>
                  <a:srgbClr val="002060"/>
                </a:solidFill>
              </a:rPr>
              <a:t>2,3,4,5      </a:t>
            </a:r>
            <a:r>
              <a:rPr lang="ru-RU" dirty="0" smtClean="0">
                <a:solidFill>
                  <a:srgbClr val="FF0000"/>
                </a:solidFill>
              </a:rPr>
              <a:t>4)</a:t>
            </a:r>
            <a:r>
              <a:rPr lang="ru-RU" dirty="0" smtClean="0">
                <a:solidFill>
                  <a:srgbClr val="002060"/>
                </a:solidFill>
              </a:rPr>
              <a:t>1,4,5,6</a:t>
            </a:r>
            <a:endParaRPr lang="ru-RU" dirty="0">
              <a:solidFill>
                <a:srgbClr val="00206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a:xfrm>
            <a:off x="1435608" y="1447800"/>
            <a:ext cx="7498080" cy="5221560"/>
          </a:xfrm>
        </p:spPr>
        <p:txBody>
          <a:bodyPr>
            <a:normAutofit/>
          </a:bodyPr>
          <a:lstStyle/>
          <a:p>
            <a:pPr>
              <a:buNone/>
            </a:pPr>
            <a:r>
              <a:rPr lang="ru-RU" sz="4000" b="1" dirty="0" smtClean="0">
                <a:solidFill>
                  <a:srgbClr val="0070C0"/>
                </a:solidFill>
              </a:rPr>
              <a:t>Н(1)</a:t>
            </a:r>
            <a:r>
              <a:rPr lang="ru-RU" sz="4000" b="1" dirty="0" err="1" smtClean="0">
                <a:solidFill>
                  <a:srgbClr val="0070C0"/>
                </a:solidFill>
              </a:rPr>
              <a:t>и</a:t>
            </a:r>
            <a:r>
              <a:rPr lang="ru-RU" sz="4000" b="1" dirty="0" err="1" smtClean="0">
                <a:solidFill>
                  <a:srgbClr val="002060"/>
                </a:solidFill>
              </a:rPr>
              <a:t>где</a:t>
            </a:r>
            <a:r>
              <a:rPr lang="ru-RU" sz="4000" b="1" dirty="0" smtClean="0">
                <a:solidFill>
                  <a:srgbClr val="002060"/>
                </a:solidFill>
              </a:rPr>
              <a:t>: </a:t>
            </a:r>
            <a:r>
              <a:rPr lang="ru-RU" sz="4000" b="1" dirty="0" err="1" smtClean="0">
                <a:solidFill>
                  <a:srgbClr val="0070C0"/>
                </a:solidFill>
              </a:rPr>
              <a:t>н</a:t>
            </a:r>
            <a:r>
              <a:rPr lang="ru-RU" sz="4000" b="1" dirty="0" smtClean="0">
                <a:solidFill>
                  <a:srgbClr val="0070C0"/>
                </a:solidFill>
              </a:rPr>
              <a:t>(2)и </a:t>
            </a:r>
            <a:r>
              <a:rPr lang="ru-RU" sz="4000" b="1" dirty="0" smtClean="0">
                <a:solidFill>
                  <a:srgbClr val="002060"/>
                </a:solidFill>
              </a:rPr>
              <a:t> в людных местах, </a:t>
            </a:r>
            <a:r>
              <a:rPr lang="ru-RU" sz="4000" b="1" dirty="0" err="1" smtClean="0">
                <a:solidFill>
                  <a:srgbClr val="0070C0"/>
                </a:solidFill>
              </a:rPr>
              <a:t>н</a:t>
            </a:r>
            <a:r>
              <a:rPr lang="ru-RU" sz="4000" b="1" dirty="0" smtClean="0">
                <a:solidFill>
                  <a:srgbClr val="0070C0"/>
                </a:solidFill>
              </a:rPr>
              <a:t>(3)и</a:t>
            </a:r>
            <a:r>
              <a:rPr lang="ru-RU" sz="4000" b="1" dirty="0" smtClean="0">
                <a:solidFill>
                  <a:srgbClr val="002060"/>
                </a:solidFill>
              </a:rPr>
              <a:t>  в глухой тайге – родник </a:t>
            </a:r>
            <a:r>
              <a:rPr lang="ru-RU" sz="4000" b="1" dirty="0" err="1" smtClean="0">
                <a:solidFill>
                  <a:srgbClr val="0070C0"/>
                </a:solidFill>
              </a:rPr>
              <a:t>н</a:t>
            </a:r>
            <a:r>
              <a:rPr lang="ru-RU" sz="4000" b="1" dirty="0" smtClean="0">
                <a:solidFill>
                  <a:srgbClr val="0070C0"/>
                </a:solidFill>
              </a:rPr>
              <a:t>(4)е</a:t>
            </a:r>
            <a:r>
              <a:rPr lang="ru-RU" sz="4000" b="1" dirty="0" smtClean="0">
                <a:solidFill>
                  <a:srgbClr val="002060"/>
                </a:solidFill>
              </a:rPr>
              <a:t> остаётся </a:t>
            </a:r>
            <a:r>
              <a:rPr lang="ru-RU" sz="4000" b="1" dirty="0" err="1" smtClean="0">
                <a:solidFill>
                  <a:srgbClr val="0070C0"/>
                </a:solidFill>
              </a:rPr>
              <a:t>н</a:t>
            </a:r>
            <a:r>
              <a:rPr lang="ru-RU" sz="4000" b="1" dirty="0" smtClean="0">
                <a:solidFill>
                  <a:srgbClr val="0070C0"/>
                </a:solidFill>
              </a:rPr>
              <a:t>(5)</a:t>
            </a:r>
            <a:r>
              <a:rPr lang="ru-RU" sz="4000" b="1" dirty="0" err="1" smtClean="0">
                <a:solidFill>
                  <a:srgbClr val="0070C0"/>
                </a:solidFill>
              </a:rPr>
              <a:t>е</a:t>
            </a:r>
            <a:r>
              <a:rPr lang="ru-RU" sz="4000" b="1" dirty="0" err="1" smtClean="0">
                <a:solidFill>
                  <a:srgbClr val="002060"/>
                </a:solidFill>
              </a:rPr>
              <a:t>замеченным</a:t>
            </a:r>
            <a:r>
              <a:rPr lang="ru-RU" sz="4000" b="1" dirty="0" smtClean="0">
                <a:solidFill>
                  <a:srgbClr val="002060"/>
                </a:solidFill>
              </a:rPr>
              <a:t>, к нему всегда есть тропа, он нужен </a:t>
            </a:r>
            <a:r>
              <a:rPr lang="ru-RU" sz="4000" b="1" dirty="0" err="1" smtClean="0">
                <a:solidFill>
                  <a:srgbClr val="0070C0"/>
                </a:solidFill>
              </a:rPr>
              <a:t>н</a:t>
            </a:r>
            <a:r>
              <a:rPr lang="ru-RU" sz="4000" b="1" dirty="0" smtClean="0">
                <a:solidFill>
                  <a:srgbClr val="0070C0"/>
                </a:solidFill>
              </a:rPr>
              <a:t>(6)е</a:t>
            </a:r>
            <a:r>
              <a:rPr lang="ru-RU" sz="4000" b="1" dirty="0" smtClean="0">
                <a:solidFill>
                  <a:srgbClr val="002060"/>
                </a:solidFill>
              </a:rPr>
              <a:t> только людям, но и зверям, птицам.</a:t>
            </a:r>
          </a:p>
          <a:p>
            <a:pPr algn="ctr">
              <a:buNone/>
            </a:pPr>
            <a:r>
              <a:rPr lang="ru-RU" sz="4000" b="1" dirty="0" smtClean="0">
                <a:solidFill>
                  <a:srgbClr val="FF0000"/>
                </a:solidFill>
              </a:rPr>
              <a:t>2)</a:t>
            </a:r>
            <a:r>
              <a:rPr lang="ru-RU" sz="4000" b="1" dirty="0" smtClean="0">
                <a:solidFill>
                  <a:srgbClr val="7030A0"/>
                </a:solidFill>
              </a:rPr>
              <a:t>4,5,6</a:t>
            </a:r>
          </a:p>
          <a:p>
            <a:pPr>
              <a:buNone/>
            </a:pP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smtClean="0">
                <a:solidFill>
                  <a:srgbClr val="7030A0"/>
                </a:solidFill>
              </a:rPr>
              <a:t>ЕГЭ        А 17</a:t>
            </a:r>
            <a:endParaRPr lang="ru-RU" dirty="0"/>
          </a:p>
        </p:txBody>
      </p:sp>
      <p:sp>
        <p:nvSpPr>
          <p:cNvPr id="3" name="Содержимое 2"/>
          <p:cNvSpPr>
            <a:spLocks noGrp="1"/>
          </p:cNvSpPr>
          <p:nvPr>
            <p:ph idx="1"/>
          </p:nvPr>
        </p:nvSpPr>
        <p:spPr/>
        <p:txBody>
          <a:bodyPr>
            <a:normAutofit lnSpcReduction="10000"/>
          </a:bodyPr>
          <a:lstStyle/>
          <a:p>
            <a:pPr>
              <a:buNone/>
            </a:pPr>
            <a:r>
              <a:rPr lang="ru-RU" b="1" i="1" dirty="0" smtClean="0">
                <a:solidFill>
                  <a:srgbClr val="7030A0"/>
                </a:solidFill>
              </a:rPr>
              <a:t>В каком варианте ответа указаны все цифры, на месте которых пишется И?</a:t>
            </a:r>
          </a:p>
          <a:p>
            <a:pPr>
              <a:buNone/>
            </a:pPr>
            <a:r>
              <a:rPr lang="ru-RU" sz="3600" b="1" dirty="0" smtClean="0">
                <a:solidFill>
                  <a:srgbClr val="002060"/>
                </a:solidFill>
              </a:rPr>
              <a:t>Тому, кто </a:t>
            </a:r>
            <a:r>
              <a:rPr lang="ru-RU" sz="3600" b="1" dirty="0" err="1" smtClean="0">
                <a:solidFill>
                  <a:srgbClr val="0070C0"/>
                </a:solidFill>
              </a:rPr>
              <a:t>н</a:t>
            </a:r>
            <a:r>
              <a:rPr lang="ru-RU" sz="3600" b="1" dirty="0" smtClean="0">
                <a:solidFill>
                  <a:srgbClr val="0070C0"/>
                </a:solidFill>
              </a:rPr>
              <a:t>(1)</a:t>
            </a:r>
            <a:r>
              <a:rPr lang="ru-RU" sz="3600" b="1" dirty="0" smtClean="0">
                <a:solidFill>
                  <a:srgbClr val="002060"/>
                </a:solidFill>
              </a:rPr>
              <a:t>когда </a:t>
            </a:r>
            <a:r>
              <a:rPr lang="ru-RU" sz="3600" b="1" dirty="0" err="1" smtClean="0">
                <a:solidFill>
                  <a:srgbClr val="0070C0"/>
                </a:solidFill>
              </a:rPr>
              <a:t>н</a:t>
            </a:r>
            <a:r>
              <a:rPr lang="ru-RU" sz="3600" b="1" dirty="0" smtClean="0">
                <a:solidFill>
                  <a:srgbClr val="0070C0"/>
                </a:solidFill>
              </a:rPr>
              <a:t>(2)</a:t>
            </a:r>
            <a:r>
              <a:rPr lang="ru-RU" sz="3600" b="1" dirty="0" smtClean="0">
                <a:solidFill>
                  <a:srgbClr val="002060"/>
                </a:solidFill>
              </a:rPr>
              <a:t>видел цветения вишнёвого сада, </a:t>
            </a:r>
            <a:r>
              <a:rPr lang="ru-RU" sz="3600" b="1" dirty="0" err="1" smtClean="0">
                <a:solidFill>
                  <a:srgbClr val="0070C0"/>
                </a:solidFill>
              </a:rPr>
              <a:t>н</a:t>
            </a:r>
            <a:r>
              <a:rPr lang="ru-RU" sz="3600" b="1" dirty="0" smtClean="0">
                <a:solidFill>
                  <a:srgbClr val="0070C0"/>
                </a:solidFill>
              </a:rPr>
              <a:t>(3)</a:t>
            </a:r>
            <a:r>
              <a:rPr lang="ru-RU" sz="3600" b="1" dirty="0" smtClean="0">
                <a:solidFill>
                  <a:srgbClr val="002060"/>
                </a:solidFill>
              </a:rPr>
              <a:t>возможно, глядя на голые кусты, вообразить, как бывает в цветущем вишнёвом саду.</a:t>
            </a:r>
          </a:p>
          <a:p>
            <a:pPr>
              <a:buNone/>
            </a:pPr>
            <a:r>
              <a:rPr lang="ru-RU" b="1" i="1" dirty="0" smtClean="0">
                <a:solidFill>
                  <a:srgbClr val="7030A0"/>
                </a:solidFill>
              </a:rPr>
              <a:t>         </a:t>
            </a:r>
            <a:r>
              <a:rPr lang="ru-RU" b="1" i="1" dirty="0" smtClean="0">
                <a:solidFill>
                  <a:srgbClr val="FF0000"/>
                </a:solidFill>
              </a:rPr>
              <a:t>1)</a:t>
            </a:r>
            <a:r>
              <a:rPr lang="ru-RU" b="1" i="1" dirty="0" smtClean="0">
                <a:solidFill>
                  <a:srgbClr val="7030A0"/>
                </a:solidFill>
              </a:rPr>
              <a:t>1         </a:t>
            </a:r>
            <a:r>
              <a:rPr lang="ru-RU" b="1" i="1" dirty="0" smtClean="0">
                <a:solidFill>
                  <a:srgbClr val="FF0000"/>
                </a:solidFill>
              </a:rPr>
              <a:t>2)</a:t>
            </a:r>
            <a:r>
              <a:rPr lang="ru-RU" b="1" i="1" dirty="0" smtClean="0">
                <a:solidFill>
                  <a:srgbClr val="7030A0"/>
                </a:solidFill>
              </a:rPr>
              <a:t>1,2       </a:t>
            </a:r>
            <a:r>
              <a:rPr lang="ru-RU" b="1" i="1" dirty="0" smtClean="0">
                <a:solidFill>
                  <a:srgbClr val="FF0000"/>
                </a:solidFill>
              </a:rPr>
              <a:t> 3)</a:t>
            </a:r>
            <a:r>
              <a:rPr lang="ru-RU" b="1" i="1" dirty="0" smtClean="0">
                <a:solidFill>
                  <a:srgbClr val="7030A0"/>
                </a:solidFill>
              </a:rPr>
              <a:t>3         </a:t>
            </a:r>
            <a:r>
              <a:rPr lang="ru-RU" b="1" i="1" dirty="0" smtClean="0">
                <a:solidFill>
                  <a:srgbClr val="FF0000"/>
                </a:solidFill>
              </a:rPr>
              <a:t>4)</a:t>
            </a:r>
            <a:r>
              <a:rPr lang="ru-RU" b="1" i="1" dirty="0" smtClean="0">
                <a:solidFill>
                  <a:srgbClr val="7030A0"/>
                </a:solidFill>
              </a:rPr>
              <a:t>1,2,3</a:t>
            </a:r>
          </a:p>
          <a:p>
            <a:pPr>
              <a:buNone/>
            </a:pP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000" b="1" dirty="0" smtClean="0">
                <a:solidFill>
                  <a:srgbClr val="002060"/>
                </a:solidFill>
              </a:rPr>
              <a:t>Тому, кто </a:t>
            </a:r>
            <a:r>
              <a:rPr lang="ru-RU" sz="4000" b="1" dirty="0" err="1" smtClean="0">
                <a:solidFill>
                  <a:srgbClr val="0070C0"/>
                </a:solidFill>
              </a:rPr>
              <a:t>н</a:t>
            </a:r>
            <a:r>
              <a:rPr lang="ru-RU" sz="4000" b="1" dirty="0" smtClean="0">
                <a:solidFill>
                  <a:srgbClr val="0070C0"/>
                </a:solidFill>
              </a:rPr>
              <a:t>(1)</a:t>
            </a:r>
            <a:r>
              <a:rPr lang="ru-RU" sz="4000" b="1" dirty="0" err="1" smtClean="0">
                <a:solidFill>
                  <a:srgbClr val="0070C0"/>
                </a:solidFill>
              </a:rPr>
              <a:t>и</a:t>
            </a:r>
            <a:r>
              <a:rPr lang="ru-RU" sz="4000" b="1" dirty="0" err="1" smtClean="0">
                <a:solidFill>
                  <a:srgbClr val="002060"/>
                </a:solidFill>
              </a:rPr>
              <a:t>когда</a:t>
            </a:r>
            <a:r>
              <a:rPr lang="ru-RU" sz="4000" b="1" dirty="0" smtClean="0">
                <a:solidFill>
                  <a:srgbClr val="002060"/>
                </a:solidFill>
              </a:rPr>
              <a:t> </a:t>
            </a:r>
            <a:r>
              <a:rPr lang="ru-RU" sz="4000" b="1" dirty="0" err="1" smtClean="0">
                <a:solidFill>
                  <a:srgbClr val="0070C0"/>
                </a:solidFill>
              </a:rPr>
              <a:t>н</a:t>
            </a:r>
            <a:r>
              <a:rPr lang="ru-RU" sz="4000" b="1" dirty="0" smtClean="0">
                <a:solidFill>
                  <a:srgbClr val="0070C0"/>
                </a:solidFill>
              </a:rPr>
              <a:t>(2)е </a:t>
            </a:r>
            <a:r>
              <a:rPr lang="ru-RU" sz="4000" b="1" dirty="0" smtClean="0">
                <a:solidFill>
                  <a:srgbClr val="002060"/>
                </a:solidFill>
              </a:rPr>
              <a:t>видел цветения вишнёвого сада, </a:t>
            </a:r>
            <a:r>
              <a:rPr lang="ru-RU" sz="4000" b="1" dirty="0" err="1" smtClean="0">
                <a:solidFill>
                  <a:srgbClr val="0070C0"/>
                </a:solidFill>
              </a:rPr>
              <a:t>н</a:t>
            </a:r>
            <a:r>
              <a:rPr lang="ru-RU" sz="4000" b="1" dirty="0" smtClean="0">
                <a:solidFill>
                  <a:srgbClr val="0070C0"/>
                </a:solidFill>
              </a:rPr>
              <a:t>(3)</a:t>
            </a:r>
            <a:r>
              <a:rPr lang="ru-RU" sz="4000" b="1" dirty="0" err="1" smtClean="0">
                <a:solidFill>
                  <a:srgbClr val="0070C0"/>
                </a:solidFill>
              </a:rPr>
              <a:t>е</a:t>
            </a:r>
            <a:r>
              <a:rPr lang="ru-RU" sz="4000" b="1" dirty="0" err="1" smtClean="0">
                <a:solidFill>
                  <a:srgbClr val="002060"/>
                </a:solidFill>
              </a:rPr>
              <a:t>возможно</a:t>
            </a:r>
            <a:r>
              <a:rPr lang="ru-RU" sz="4000" b="1" dirty="0" smtClean="0">
                <a:solidFill>
                  <a:srgbClr val="002060"/>
                </a:solidFill>
              </a:rPr>
              <a:t>, глядя на голые кусты, вообразить, как бывает в цветущем вишнёвом саду.</a:t>
            </a:r>
          </a:p>
          <a:p>
            <a:pPr algn="ctr">
              <a:buNone/>
            </a:pPr>
            <a:r>
              <a:rPr lang="ru-RU" b="1" i="1" dirty="0" smtClean="0">
                <a:solidFill>
                  <a:srgbClr val="7030A0"/>
                </a:solidFill>
              </a:rPr>
              <a:t>         </a:t>
            </a:r>
            <a:r>
              <a:rPr lang="ru-RU" b="1" i="1" dirty="0" smtClean="0">
                <a:solidFill>
                  <a:srgbClr val="FF0000"/>
                </a:solidFill>
              </a:rPr>
              <a:t>1)</a:t>
            </a:r>
            <a:r>
              <a:rPr lang="ru-RU" b="1" i="1" dirty="0" smtClean="0">
                <a:solidFill>
                  <a:srgbClr val="7030A0"/>
                </a:solidFill>
              </a:rPr>
              <a:t>1</a:t>
            </a:r>
          </a:p>
          <a:p>
            <a:pPr>
              <a:buNone/>
            </a:pP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smtClean="0">
                <a:solidFill>
                  <a:srgbClr val="7030A0"/>
                </a:solidFill>
              </a:rPr>
              <a:t>ЕГЭ        А 17</a:t>
            </a:r>
            <a:endParaRPr lang="ru-RU" dirty="0"/>
          </a:p>
        </p:txBody>
      </p:sp>
      <p:sp>
        <p:nvSpPr>
          <p:cNvPr id="3" name="Содержимое 2"/>
          <p:cNvSpPr>
            <a:spLocks noGrp="1"/>
          </p:cNvSpPr>
          <p:nvPr>
            <p:ph idx="1"/>
          </p:nvPr>
        </p:nvSpPr>
        <p:spPr>
          <a:xfrm>
            <a:off x="1435608" y="1447800"/>
            <a:ext cx="7498080" cy="4933528"/>
          </a:xfrm>
        </p:spPr>
        <p:txBody>
          <a:bodyPr>
            <a:normAutofit/>
          </a:bodyPr>
          <a:lstStyle/>
          <a:p>
            <a:pPr>
              <a:buNone/>
            </a:pPr>
            <a:r>
              <a:rPr lang="ru-RU" sz="2800" b="1" i="1" dirty="0" smtClean="0">
                <a:solidFill>
                  <a:srgbClr val="7030A0"/>
                </a:solidFill>
              </a:rPr>
              <a:t>В каком варианте ответа указаны все цифры, на месте которых пишется И?</a:t>
            </a:r>
          </a:p>
          <a:p>
            <a:pPr>
              <a:buNone/>
            </a:pPr>
            <a:r>
              <a:rPr lang="ru-RU" sz="2800" b="1" dirty="0" smtClean="0">
                <a:solidFill>
                  <a:srgbClr val="002060"/>
                </a:solidFill>
              </a:rPr>
              <a:t>Ольха ещё раньше отработала своё во славу красоты земли: когда </a:t>
            </a:r>
            <a:r>
              <a:rPr lang="ru-RU" sz="2800" b="1" dirty="0" err="1" smtClean="0">
                <a:solidFill>
                  <a:srgbClr val="0070C0"/>
                </a:solidFill>
              </a:rPr>
              <a:t>н</a:t>
            </a:r>
            <a:r>
              <a:rPr lang="ru-RU" sz="2800" b="1" dirty="0" smtClean="0">
                <a:solidFill>
                  <a:srgbClr val="0070C0"/>
                </a:solidFill>
              </a:rPr>
              <a:t>(1)</a:t>
            </a:r>
            <a:r>
              <a:rPr lang="ru-RU" sz="2800" b="1" dirty="0" smtClean="0">
                <a:solidFill>
                  <a:srgbClr val="002060"/>
                </a:solidFill>
              </a:rPr>
              <a:t>одного листика </a:t>
            </a:r>
            <a:r>
              <a:rPr lang="ru-RU" sz="2800" b="1" dirty="0" err="1" smtClean="0">
                <a:solidFill>
                  <a:srgbClr val="0070C0"/>
                </a:solidFill>
              </a:rPr>
              <a:t>н</a:t>
            </a:r>
            <a:r>
              <a:rPr lang="ru-RU" sz="2800" b="1" dirty="0" smtClean="0">
                <a:solidFill>
                  <a:srgbClr val="0070C0"/>
                </a:solidFill>
              </a:rPr>
              <a:t>(2)</a:t>
            </a:r>
            <a:r>
              <a:rPr lang="ru-RU" sz="2800" b="1" dirty="0" smtClean="0">
                <a:solidFill>
                  <a:srgbClr val="002060"/>
                </a:solidFill>
              </a:rPr>
              <a:t>было в лесу – одни голые сучья, грязные, </a:t>
            </a:r>
            <a:r>
              <a:rPr lang="ru-RU" sz="2800" b="1" dirty="0" err="1" smtClean="0">
                <a:solidFill>
                  <a:srgbClr val="0070C0"/>
                </a:solidFill>
              </a:rPr>
              <a:t>н</a:t>
            </a:r>
            <a:r>
              <a:rPr lang="ru-RU" sz="2800" b="1" dirty="0" smtClean="0">
                <a:solidFill>
                  <a:srgbClr val="0070C0"/>
                </a:solidFill>
              </a:rPr>
              <a:t>(3)</a:t>
            </a:r>
            <a:r>
              <a:rPr lang="ru-RU" sz="2800" b="1" dirty="0" smtClean="0">
                <a:solidFill>
                  <a:srgbClr val="002060"/>
                </a:solidFill>
              </a:rPr>
              <a:t>умытые – </a:t>
            </a:r>
            <a:r>
              <a:rPr lang="ru-RU" sz="2800" b="1" dirty="0" err="1" smtClean="0">
                <a:solidFill>
                  <a:srgbClr val="0070C0"/>
                </a:solidFill>
              </a:rPr>
              <a:t>н</a:t>
            </a:r>
            <a:r>
              <a:rPr lang="ru-RU" sz="2800" b="1" dirty="0" smtClean="0">
                <a:solidFill>
                  <a:srgbClr val="0070C0"/>
                </a:solidFill>
              </a:rPr>
              <a:t>(4)</a:t>
            </a:r>
            <a:r>
              <a:rPr lang="ru-RU" sz="2800" b="1" dirty="0" smtClean="0">
                <a:solidFill>
                  <a:srgbClr val="002060"/>
                </a:solidFill>
              </a:rPr>
              <a:t>прошло </a:t>
            </a:r>
            <a:r>
              <a:rPr lang="ru-RU" sz="2800" b="1" dirty="0" err="1" smtClean="0">
                <a:solidFill>
                  <a:srgbClr val="0070C0"/>
                </a:solidFill>
              </a:rPr>
              <a:t>н</a:t>
            </a:r>
            <a:r>
              <a:rPr lang="ru-RU" sz="2800" b="1" dirty="0" smtClean="0">
                <a:solidFill>
                  <a:srgbClr val="0070C0"/>
                </a:solidFill>
              </a:rPr>
              <a:t>(5)</a:t>
            </a:r>
            <a:r>
              <a:rPr lang="ru-RU" sz="2800" b="1" dirty="0" smtClean="0">
                <a:solidFill>
                  <a:srgbClr val="002060"/>
                </a:solidFill>
              </a:rPr>
              <a:t>одного дождя – тогда на выручку природе первая пришла ольха и распустила свои золотые серёжки.</a:t>
            </a:r>
            <a:r>
              <a:rPr lang="ru-RU" b="1" i="1" dirty="0" smtClean="0">
                <a:solidFill>
                  <a:srgbClr val="7030A0"/>
                </a:solidFill>
              </a:rPr>
              <a:t>   </a:t>
            </a:r>
            <a:r>
              <a:rPr lang="ru-RU" b="1" i="1" dirty="0" smtClean="0">
                <a:solidFill>
                  <a:srgbClr val="FF0000"/>
                </a:solidFill>
              </a:rPr>
              <a:t>1)</a:t>
            </a:r>
            <a:r>
              <a:rPr lang="ru-RU" b="1" i="1" dirty="0" smtClean="0">
                <a:solidFill>
                  <a:srgbClr val="7030A0"/>
                </a:solidFill>
              </a:rPr>
              <a:t>2,3,4        </a:t>
            </a:r>
            <a:r>
              <a:rPr lang="ru-RU" b="1" i="1" dirty="0" smtClean="0">
                <a:solidFill>
                  <a:srgbClr val="FF0000"/>
                </a:solidFill>
              </a:rPr>
              <a:t>2)</a:t>
            </a:r>
            <a:r>
              <a:rPr lang="ru-RU" b="1" i="1" dirty="0" smtClean="0">
                <a:solidFill>
                  <a:srgbClr val="7030A0"/>
                </a:solidFill>
              </a:rPr>
              <a:t>1,2,5          </a:t>
            </a:r>
            <a:r>
              <a:rPr lang="ru-RU" b="1" i="1" dirty="0" smtClean="0">
                <a:solidFill>
                  <a:srgbClr val="FF0000"/>
                </a:solidFill>
              </a:rPr>
              <a:t>3)</a:t>
            </a:r>
            <a:r>
              <a:rPr lang="ru-RU" b="1" i="1" dirty="0" smtClean="0">
                <a:solidFill>
                  <a:srgbClr val="7030A0"/>
                </a:solidFill>
              </a:rPr>
              <a:t>3,4          </a:t>
            </a:r>
            <a:r>
              <a:rPr lang="ru-RU" b="1" i="1" dirty="0" smtClean="0">
                <a:solidFill>
                  <a:srgbClr val="FF0000"/>
                </a:solidFill>
              </a:rPr>
              <a:t>4)</a:t>
            </a:r>
            <a:r>
              <a:rPr lang="ru-RU" b="1" i="1" dirty="0" smtClean="0">
                <a:solidFill>
                  <a:srgbClr val="7030A0"/>
                </a:solidFill>
              </a:rPr>
              <a:t>1,5</a:t>
            </a:r>
          </a:p>
          <a:p>
            <a:pPr>
              <a:buNone/>
            </a:pPr>
            <a:endParaRPr lang="ru-RU" sz="2800" b="1" i="1" dirty="0" smtClean="0">
              <a:solidFill>
                <a:srgbClr val="7030A0"/>
              </a:solidFill>
            </a:endParaRPr>
          </a:p>
          <a:p>
            <a:pPr>
              <a:buNone/>
            </a:pPr>
            <a:endParaRPr lang="ru-RU" sz="2800" b="1" i="1" dirty="0" smtClean="0">
              <a:solidFill>
                <a:srgbClr val="7030A0"/>
              </a:solidFill>
            </a:endParaRPr>
          </a:p>
          <a:p>
            <a:pPr>
              <a:buNone/>
            </a:pP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b="1" dirty="0" smtClean="0">
                <a:solidFill>
                  <a:srgbClr val="002060"/>
                </a:solidFill>
              </a:rPr>
              <a:t>Ольха ещё раньше отработала своё во славу красоты земли: когда </a:t>
            </a:r>
            <a:r>
              <a:rPr lang="ru-RU" b="1" dirty="0" err="1" smtClean="0">
                <a:solidFill>
                  <a:srgbClr val="0070C0"/>
                </a:solidFill>
              </a:rPr>
              <a:t>н</a:t>
            </a:r>
            <a:r>
              <a:rPr lang="ru-RU" b="1" dirty="0" smtClean="0">
                <a:solidFill>
                  <a:srgbClr val="0070C0"/>
                </a:solidFill>
              </a:rPr>
              <a:t>(1)и </a:t>
            </a:r>
            <a:r>
              <a:rPr lang="ru-RU" b="1" dirty="0" smtClean="0">
                <a:solidFill>
                  <a:srgbClr val="002060"/>
                </a:solidFill>
              </a:rPr>
              <a:t>одного листика </a:t>
            </a:r>
            <a:r>
              <a:rPr lang="ru-RU" b="1" dirty="0" err="1" smtClean="0">
                <a:solidFill>
                  <a:srgbClr val="0070C0"/>
                </a:solidFill>
              </a:rPr>
              <a:t>н</a:t>
            </a:r>
            <a:r>
              <a:rPr lang="ru-RU" b="1" dirty="0" smtClean="0">
                <a:solidFill>
                  <a:srgbClr val="0070C0"/>
                </a:solidFill>
              </a:rPr>
              <a:t>(2)е </a:t>
            </a:r>
            <a:r>
              <a:rPr lang="ru-RU" b="1" dirty="0" smtClean="0">
                <a:solidFill>
                  <a:srgbClr val="002060"/>
                </a:solidFill>
              </a:rPr>
              <a:t>было в лесу – одни голые сучья, грязные, </a:t>
            </a:r>
            <a:r>
              <a:rPr lang="ru-RU" b="1" dirty="0" err="1" smtClean="0">
                <a:solidFill>
                  <a:srgbClr val="0070C0"/>
                </a:solidFill>
              </a:rPr>
              <a:t>н</a:t>
            </a:r>
            <a:r>
              <a:rPr lang="ru-RU" b="1" dirty="0" smtClean="0">
                <a:solidFill>
                  <a:srgbClr val="0070C0"/>
                </a:solidFill>
              </a:rPr>
              <a:t>(3)</a:t>
            </a:r>
            <a:r>
              <a:rPr lang="ru-RU" b="1" dirty="0" err="1" smtClean="0">
                <a:solidFill>
                  <a:srgbClr val="0070C0"/>
                </a:solidFill>
              </a:rPr>
              <a:t>е</a:t>
            </a:r>
            <a:r>
              <a:rPr lang="ru-RU" b="1" dirty="0" err="1" smtClean="0">
                <a:solidFill>
                  <a:srgbClr val="002060"/>
                </a:solidFill>
              </a:rPr>
              <a:t>умытые</a:t>
            </a:r>
            <a:r>
              <a:rPr lang="ru-RU" b="1" dirty="0" smtClean="0">
                <a:solidFill>
                  <a:srgbClr val="002060"/>
                </a:solidFill>
              </a:rPr>
              <a:t> – </a:t>
            </a:r>
            <a:r>
              <a:rPr lang="ru-RU" b="1" dirty="0" err="1" smtClean="0">
                <a:solidFill>
                  <a:srgbClr val="0070C0"/>
                </a:solidFill>
              </a:rPr>
              <a:t>н</a:t>
            </a:r>
            <a:r>
              <a:rPr lang="ru-RU" b="1" dirty="0" smtClean="0">
                <a:solidFill>
                  <a:srgbClr val="0070C0"/>
                </a:solidFill>
              </a:rPr>
              <a:t>(4)е </a:t>
            </a:r>
            <a:r>
              <a:rPr lang="ru-RU" b="1" dirty="0" smtClean="0">
                <a:solidFill>
                  <a:srgbClr val="002060"/>
                </a:solidFill>
              </a:rPr>
              <a:t>прошло </a:t>
            </a:r>
            <a:r>
              <a:rPr lang="ru-RU" b="1" dirty="0" err="1" smtClean="0">
                <a:solidFill>
                  <a:srgbClr val="0070C0"/>
                </a:solidFill>
              </a:rPr>
              <a:t>н</a:t>
            </a:r>
            <a:r>
              <a:rPr lang="ru-RU" b="1" dirty="0" smtClean="0">
                <a:solidFill>
                  <a:srgbClr val="0070C0"/>
                </a:solidFill>
              </a:rPr>
              <a:t>(5)и </a:t>
            </a:r>
            <a:r>
              <a:rPr lang="ru-RU" b="1" dirty="0" smtClean="0">
                <a:solidFill>
                  <a:srgbClr val="002060"/>
                </a:solidFill>
              </a:rPr>
              <a:t>одного дождя – тогда на выручку природе первая пришла ольха и распустила свои золотые серёжки.</a:t>
            </a:r>
            <a:r>
              <a:rPr lang="ru-RU" b="1" i="1" dirty="0" smtClean="0">
                <a:solidFill>
                  <a:srgbClr val="7030A0"/>
                </a:solidFill>
              </a:rPr>
              <a:t>  </a:t>
            </a:r>
          </a:p>
          <a:p>
            <a:pPr algn="ctr">
              <a:buNone/>
            </a:pPr>
            <a:r>
              <a:rPr lang="ru-RU" b="1" i="1" dirty="0" smtClean="0">
                <a:solidFill>
                  <a:srgbClr val="FF0000"/>
                </a:solidFill>
              </a:rPr>
              <a:t>4)</a:t>
            </a:r>
            <a:r>
              <a:rPr lang="ru-RU" b="1" i="1" dirty="0" smtClean="0">
                <a:solidFill>
                  <a:srgbClr val="7030A0"/>
                </a:solidFill>
              </a:rPr>
              <a:t>1,5</a:t>
            </a:r>
          </a:p>
          <a:p>
            <a:pPr>
              <a:buNone/>
            </a:pP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smtClean="0">
                <a:solidFill>
                  <a:srgbClr val="7030A0"/>
                </a:solidFill>
              </a:rPr>
              <a:t>ЕГЭ        А 17</a:t>
            </a:r>
            <a:endParaRPr lang="ru-RU" dirty="0"/>
          </a:p>
        </p:txBody>
      </p:sp>
      <p:sp>
        <p:nvSpPr>
          <p:cNvPr id="3" name="Содержимое 2"/>
          <p:cNvSpPr>
            <a:spLocks noGrp="1"/>
          </p:cNvSpPr>
          <p:nvPr>
            <p:ph idx="1"/>
          </p:nvPr>
        </p:nvSpPr>
        <p:spPr/>
        <p:txBody>
          <a:bodyPr>
            <a:normAutofit lnSpcReduction="10000"/>
          </a:bodyPr>
          <a:lstStyle/>
          <a:p>
            <a:pPr>
              <a:buNone/>
            </a:pPr>
            <a:r>
              <a:rPr lang="ru-RU" b="1" i="1" dirty="0" smtClean="0">
                <a:solidFill>
                  <a:srgbClr val="7030A0"/>
                </a:solidFill>
              </a:rPr>
              <a:t>В каком варианте ответа указаны все цифры, на месте которых пишется И?</a:t>
            </a:r>
          </a:p>
          <a:p>
            <a:pPr>
              <a:buNone/>
            </a:pPr>
            <a:r>
              <a:rPr lang="ru-RU" sz="3600" b="1" dirty="0" smtClean="0">
                <a:solidFill>
                  <a:srgbClr val="002060"/>
                </a:solidFill>
              </a:rPr>
              <a:t>На склоне холма, окружённом тёмным квадратом елей, </a:t>
            </a:r>
            <a:r>
              <a:rPr lang="ru-RU" sz="3600" b="1" dirty="0" err="1" smtClean="0">
                <a:solidFill>
                  <a:srgbClr val="0070C0"/>
                </a:solidFill>
              </a:rPr>
              <a:t>н</a:t>
            </a:r>
            <a:r>
              <a:rPr lang="ru-RU" sz="3600" b="1" dirty="0" smtClean="0">
                <a:solidFill>
                  <a:srgbClr val="0070C0"/>
                </a:solidFill>
              </a:rPr>
              <a:t>(1) </a:t>
            </a:r>
            <a:r>
              <a:rPr lang="ru-RU" sz="3600" b="1" dirty="0" smtClean="0">
                <a:solidFill>
                  <a:srgbClr val="002060"/>
                </a:solidFill>
              </a:rPr>
              <a:t>ощущаешь </a:t>
            </a:r>
            <a:r>
              <a:rPr lang="ru-RU" sz="3600" b="1" dirty="0" err="1" smtClean="0">
                <a:solidFill>
                  <a:srgbClr val="0070C0"/>
                </a:solidFill>
              </a:rPr>
              <a:t>н</a:t>
            </a:r>
            <a:r>
              <a:rPr lang="ru-RU" sz="3600" b="1" dirty="0" smtClean="0">
                <a:solidFill>
                  <a:srgbClr val="0070C0"/>
                </a:solidFill>
              </a:rPr>
              <a:t>(2)</a:t>
            </a:r>
            <a:r>
              <a:rPr lang="ru-RU" sz="3600" b="1" dirty="0" smtClean="0">
                <a:solidFill>
                  <a:srgbClr val="002060"/>
                </a:solidFill>
              </a:rPr>
              <a:t> то чтобы ветерка, но и </a:t>
            </a:r>
            <a:r>
              <a:rPr lang="ru-RU" sz="3600" b="1" dirty="0" err="1" smtClean="0">
                <a:solidFill>
                  <a:srgbClr val="0070C0"/>
                </a:solidFill>
              </a:rPr>
              <a:t>н</a:t>
            </a:r>
            <a:r>
              <a:rPr lang="ru-RU" sz="3600" b="1" dirty="0" smtClean="0">
                <a:solidFill>
                  <a:srgbClr val="0070C0"/>
                </a:solidFill>
              </a:rPr>
              <a:t>(3</a:t>
            </a:r>
            <a:r>
              <a:rPr lang="ru-RU" sz="3600" b="1" dirty="0" smtClean="0">
                <a:solidFill>
                  <a:srgbClr val="002060"/>
                </a:solidFill>
              </a:rPr>
              <a:t>)какого движения воздуха, </a:t>
            </a:r>
            <a:r>
              <a:rPr lang="ru-RU" sz="3600" b="1" dirty="0" err="1" smtClean="0">
                <a:solidFill>
                  <a:srgbClr val="0070C0"/>
                </a:solidFill>
              </a:rPr>
              <a:t>н</a:t>
            </a:r>
            <a:r>
              <a:rPr lang="ru-RU" sz="3600" b="1" dirty="0" smtClean="0">
                <a:solidFill>
                  <a:srgbClr val="0070C0"/>
                </a:solidFill>
              </a:rPr>
              <a:t>(4)</a:t>
            </a:r>
            <a:r>
              <a:rPr lang="ru-RU" sz="3600" b="1" dirty="0" smtClean="0">
                <a:solidFill>
                  <a:srgbClr val="002060"/>
                </a:solidFill>
              </a:rPr>
              <a:t>чего.</a:t>
            </a:r>
          </a:p>
          <a:p>
            <a:pPr>
              <a:buNone/>
            </a:pPr>
            <a:r>
              <a:rPr lang="ru-RU" sz="3600" b="1" i="1" dirty="0" smtClean="0">
                <a:solidFill>
                  <a:srgbClr val="7030A0"/>
                </a:solidFill>
              </a:rPr>
              <a:t>    </a:t>
            </a:r>
            <a:r>
              <a:rPr lang="ru-RU" sz="3600" b="1" i="1" dirty="0" smtClean="0">
                <a:solidFill>
                  <a:srgbClr val="FF0000"/>
                </a:solidFill>
              </a:rPr>
              <a:t>1)</a:t>
            </a:r>
            <a:r>
              <a:rPr lang="ru-RU" sz="3600" b="1" i="1" dirty="0" smtClean="0">
                <a:solidFill>
                  <a:srgbClr val="7030A0"/>
                </a:solidFill>
              </a:rPr>
              <a:t>1,2,3,4    </a:t>
            </a:r>
            <a:r>
              <a:rPr lang="ru-RU" sz="3600" b="1" i="1" dirty="0" smtClean="0">
                <a:solidFill>
                  <a:srgbClr val="FF0000"/>
                </a:solidFill>
              </a:rPr>
              <a:t> 2)</a:t>
            </a:r>
            <a:r>
              <a:rPr lang="ru-RU" sz="3600" b="1" i="1" dirty="0" smtClean="0">
                <a:solidFill>
                  <a:srgbClr val="7030A0"/>
                </a:solidFill>
              </a:rPr>
              <a:t>1,4      </a:t>
            </a:r>
            <a:r>
              <a:rPr lang="ru-RU" sz="3600" b="1" i="1" dirty="0" smtClean="0">
                <a:solidFill>
                  <a:srgbClr val="FF0000"/>
                </a:solidFill>
              </a:rPr>
              <a:t>3)</a:t>
            </a:r>
            <a:r>
              <a:rPr lang="ru-RU" sz="3600" b="1" i="1" dirty="0" smtClean="0">
                <a:solidFill>
                  <a:srgbClr val="7030A0"/>
                </a:solidFill>
              </a:rPr>
              <a:t>2,3      </a:t>
            </a:r>
            <a:r>
              <a:rPr lang="ru-RU" sz="3600" b="1" i="1" dirty="0" smtClean="0">
                <a:solidFill>
                  <a:srgbClr val="FF0000"/>
                </a:solidFill>
              </a:rPr>
              <a:t>4)</a:t>
            </a:r>
            <a:r>
              <a:rPr lang="ru-RU" sz="3600" b="1" i="1" dirty="0" smtClean="0">
                <a:solidFill>
                  <a:srgbClr val="7030A0"/>
                </a:solidFill>
              </a:rPr>
              <a:t>3,4</a:t>
            </a:r>
          </a:p>
          <a:p>
            <a:pPr>
              <a:buNone/>
            </a:pP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000" b="1" dirty="0" smtClean="0">
                <a:solidFill>
                  <a:srgbClr val="002060"/>
                </a:solidFill>
              </a:rPr>
              <a:t>На склоне холма, окружённом тёмным квадратом елей, </a:t>
            </a:r>
            <a:r>
              <a:rPr lang="ru-RU" sz="4000" b="1" dirty="0" err="1" smtClean="0">
                <a:solidFill>
                  <a:srgbClr val="0070C0"/>
                </a:solidFill>
              </a:rPr>
              <a:t>н</a:t>
            </a:r>
            <a:r>
              <a:rPr lang="ru-RU" sz="4000" b="1" dirty="0" smtClean="0">
                <a:solidFill>
                  <a:srgbClr val="0070C0"/>
                </a:solidFill>
              </a:rPr>
              <a:t>(1)е </a:t>
            </a:r>
            <a:r>
              <a:rPr lang="ru-RU" sz="4000" b="1" dirty="0" smtClean="0">
                <a:solidFill>
                  <a:srgbClr val="002060"/>
                </a:solidFill>
              </a:rPr>
              <a:t>ощущаешь </a:t>
            </a:r>
            <a:r>
              <a:rPr lang="ru-RU" sz="4000" b="1" dirty="0" err="1" smtClean="0">
                <a:solidFill>
                  <a:srgbClr val="0070C0"/>
                </a:solidFill>
              </a:rPr>
              <a:t>н</a:t>
            </a:r>
            <a:r>
              <a:rPr lang="ru-RU" sz="4000" b="1" dirty="0" smtClean="0">
                <a:solidFill>
                  <a:srgbClr val="0070C0"/>
                </a:solidFill>
              </a:rPr>
              <a:t>(2)е</a:t>
            </a:r>
            <a:r>
              <a:rPr lang="ru-RU" sz="4000" b="1" dirty="0" smtClean="0">
                <a:solidFill>
                  <a:srgbClr val="002060"/>
                </a:solidFill>
              </a:rPr>
              <a:t> то чтобы ветерка, но и </a:t>
            </a:r>
            <a:r>
              <a:rPr lang="ru-RU" sz="4000" b="1" dirty="0" err="1" smtClean="0">
                <a:solidFill>
                  <a:srgbClr val="0070C0"/>
                </a:solidFill>
              </a:rPr>
              <a:t>н</a:t>
            </a:r>
            <a:r>
              <a:rPr lang="ru-RU" sz="4000" b="1" dirty="0" smtClean="0">
                <a:solidFill>
                  <a:srgbClr val="0070C0"/>
                </a:solidFill>
              </a:rPr>
              <a:t>(3)</a:t>
            </a:r>
            <a:r>
              <a:rPr lang="ru-RU" sz="4000" b="1" dirty="0" err="1" smtClean="0">
                <a:solidFill>
                  <a:srgbClr val="0070C0"/>
                </a:solidFill>
              </a:rPr>
              <a:t>и</a:t>
            </a:r>
            <a:r>
              <a:rPr lang="ru-RU" sz="4000" b="1" dirty="0" err="1" smtClean="0">
                <a:solidFill>
                  <a:srgbClr val="002060"/>
                </a:solidFill>
              </a:rPr>
              <a:t>какого</a:t>
            </a:r>
            <a:r>
              <a:rPr lang="ru-RU" sz="4000" b="1" dirty="0" smtClean="0">
                <a:solidFill>
                  <a:srgbClr val="002060"/>
                </a:solidFill>
              </a:rPr>
              <a:t> движения воздуха, </a:t>
            </a:r>
            <a:r>
              <a:rPr lang="ru-RU" sz="4000" b="1" dirty="0" err="1" smtClean="0">
                <a:solidFill>
                  <a:srgbClr val="0070C0"/>
                </a:solidFill>
              </a:rPr>
              <a:t>н</a:t>
            </a:r>
            <a:r>
              <a:rPr lang="ru-RU" sz="4000" b="1" dirty="0" smtClean="0">
                <a:solidFill>
                  <a:srgbClr val="0070C0"/>
                </a:solidFill>
              </a:rPr>
              <a:t>(4)</a:t>
            </a:r>
            <a:r>
              <a:rPr lang="ru-RU" sz="4000" b="1" dirty="0" err="1" smtClean="0">
                <a:solidFill>
                  <a:srgbClr val="0070C0"/>
                </a:solidFill>
              </a:rPr>
              <a:t>и</a:t>
            </a:r>
            <a:r>
              <a:rPr lang="ru-RU" sz="4000" b="1" dirty="0" err="1" smtClean="0">
                <a:solidFill>
                  <a:srgbClr val="002060"/>
                </a:solidFill>
              </a:rPr>
              <a:t>чего</a:t>
            </a:r>
            <a:r>
              <a:rPr lang="ru-RU" sz="4000" b="1" dirty="0" smtClean="0">
                <a:solidFill>
                  <a:srgbClr val="002060"/>
                </a:solidFill>
              </a:rPr>
              <a:t>.</a:t>
            </a:r>
          </a:p>
          <a:p>
            <a:pPr algn="ctr">
              <a:buNone/>
            </a:pPr>
            <a:r>
              <a:rPr lang="ru-RU" sz="4000" b="1" i="1" dirty="0" smtClean="0">
                <a:solidFill>
                  <a:srgbClr val="FF0000"/>
                </a:solidFill>
              </a:rPr>
              <a:t>4)</a:t>
            </a:r>
            <a:r>
              <a:rPr lang="ru-RU" sz="4000" b="1" i="1" dirty="0" smtClean="0">
                <a:solidFill>
                  <a:srgbClr val="7030A0"/>
                </a:solidFill>
              </a:rPr>
              <a:t>3,4</a:t>
            </a:r>
          </a:p>
          <a:p>
            <a:pPr>
              <a:buNone/>
            </a:pP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smtClean="0">
                <a:solidFill>
                  <a:srgbClr val="7030A0"/>
                </a:solidFill>
              </a:rPr>
              <a:t>ЕГЭ        А 17</a:t>
            </a:r>
            <a:endParaRPr lang="ru-RU" dirty="0"/>
          </a:p>
        </p:txBody>
      </p:sp>
      <p:sp>
        <p:nvSpPr>
          <p:cNvPr id="3" name="Содержимое 2"/>
          <p:cNvSpPr>
            <a:spLocks noGrp="1"/>
          </p:cNvSpPr>
          <p:nvPr>
            <p:ph idx="1"/>
          </p:nvPr>
        </p:nvSpPr>
        <p:spPr/>
        <p:txBody>
          <a:bodyPr/>
          <a:lstStyle/>
          <a:p>
            <a:pPr>
              <a:buNone/>
            </a:pPr>
            <a:r>
              <a:rPr lang="ru-RU" b="1" i="1" dirty="0" smtClean="0">
                <a:solidFill>
                  <a:srgbClr val="7030A0"/>
                </a:solidFill>
              </a:rPr>
              <a:t>В каком варианте ответа указаны все цифры, на месте которых пишется И?</a:t>
            </a:r>
          </a:p>
          <a:p>
            <a:pPr>
              <a:buNone/>
            </a:pPr>
            <a:r>
              <a:rPr lang="ru-RU" sz="4000" b="1" dirty="0" smtClean="0">
                <a:solidFill>
                  <a:srgbClr val="002060"/>
                </a:solidFill>
              </a:rPr>
              <a:t>В лесу </a:t>
            </a:r>
            <a:r>
              <a:rPr lang="ru-RU" sz="4000" b="1" dirty="0" err="1" smtClean="0">
                <a:solidFill>
                  <a:srgbClr val="0070C0"/>
                </a:solidFill>
              </a:rPr>
              <a:t>н</a:t>
            </a:r>
            <a:r>
              <a:rPr lang="ru-RU" sz="4000" b="1" dirty="0" smtClean="0">
                <a:solidFill>
                  <a:srgbClr val="0070C0"/>
                </a:solidFill>
              </a:rPr>
              <a:t>(1)</a:t>
            </a:r>
            <a:r>
              <a:rPr lang="ru-RU" sz="4000" b="1" dirty="0" smtClean="0">
                <a:solidFill>
                  <a:srgbClr val="002060"/>
                </a:solidFill>
              </a:rPr>
              <a:t>чего </a:t>
            </a:r>
            <a:r>
              <a:rPr lang="ru-RU" sz="4000" b="1" dirty="0" err="1" smtClean="0">
                <a:solidFill>
                  <a:srgbClr val="0070C0"/>
                </a:solidFill>
              </a:rPr>
              <a:t>н</a:t>
            </a:r>
            <a:r>
              <a:rPr lang="ru-RU" sz="4000" b="1" dirty="0" smtClean="0">
                <a:solidFill>
                  <a:srgbClr val="0070C0"/>
                </a:solidFill>
              </a:rPr>
              <a:t>(2)</a:t>
            </a:r>
            <a:r>
              <a:rPr lang="ru-RU" sz="4000" b="1" dirty="0" smtClean="0">
                <a:solidFill>
                  <a:srgbClr val="002060"/>
                </a:solidFill>
              </a:rPr>
              <a:t>было видно, кругом была тишина, </a:t>
            </a:r>
            <a:r>
              <a:rPr lang="ru-RU" sz="4000" b="1" dirty="0" err="1" smtClean="0">
                <a:solidFill>
                  <a:srgbClr val="0070C0"/>
                </a:solidFill>
              </a:rPr>
              <a:t>н</a:t>
            </a:r>
            <a:r>
              <a:rPr lang="ru-RU" sz="4000" b="1" dirty="0" smtClean="0">
                <a:solidFill>
                  <a:srgbClr val="0070C0"/>
                </a:solidFill>
              </a:rPr>
              <a:t>(3)</a:t>
            </a:r>
            <a:r>
              <a:rPr lang="ru-RU" sz="4000" b="1" dirty="0" smtClean="0">
                <a:solidFill>
                  <a:srgbClr val="002060"/>
                </a:solidFill>
              </a:rPr>
              <a:t>чем </a:t>
            </a:r>
            <a:r>
              <a:rPr lang="ru-RU" sz="4000" b="1" dirty="0" err="1" smtClean="0">
                <a:solidFill>
                  <a:srgbClr val="0070C0"/>
                </a:solidFill>
              </a:rPr>
              <a:t>н</a:t>
            </a:r>
            <a:r>
              <a:rPr lang="ru-RU" sz="4000" b="1" dirty="0" smtClean="0">
                <a:solidFill>
                  <a:srgbClr val="0070C0"/>
                </a:solidFill>
              </a:rPr>
              <a:t>(4)</a:t>
            </a:r>
            <a:r>
              <a:rPr lang="ru-RU" sz="4000" b="1" dirty="0" smtClean="0">
                <a:solidFill>
                  <a:srgbClr val="002060"/>
                </a:solidFill>
              </a:rPr>
              <a:t>нарушаемая.</a:t>
            </a:r>
          </a:p>
          <a:p>
            <a:pPr>
              <a:buNone/>
            </a:pPr>
            <a:r>
              <a:rPr lang="ru-RU" sz="4000" b="1" i="1" dirty="0" smtClean="0">
                <a:solidFill>
                  <a:srgbClr val="FF0000"/>
                </a:solidFill>
              </a:rPr>
              <a:t> 1)</a:t>
            </a:r>
            <a:r>
              <a:rPr lang="ru-RU" sz="4000" b="1" i="1" dirty="0" smtClean="0">
                <a:solidFill>
                  <a:srgbClr val="7030A0"/>
                </a:solidFill>
              </a:rPr>
              <a:t>1        </a:t>
            </a:r>
            <a:r>
              <a:rPr lang="ru-RU" sz="4000" b="1" i="1" dirty="0" smtClean="0">
                <a:solidFill>
                  <a:srgbClr val="FF0000"/>
                </a:solidFill>
              </a:rPr>
              <a:t> 2)</a:t>
            </a:r>
            <a:r>
              <a:rPr lang="ru-RU" sz="4000" b="1" i="1" dirty="0" smtClean="0">
                <a:solidFill>
                  <a:srgbClr val="7030A0"/>
                </a:solidFill>
              </a:rPr>
              <a:t>1,3         </a:t>
            </a:r>
            <a:r>
              <a:rPr lang="ru-RU" sz="4000" b="1" i="1" dirty="0" smtClean="0">
                <a:solidFill>
                  <a:srgbClr val="FF0000"/>
                </a:solidFill>
              </a:rPr>
              <a:t>3)</a:t>
            </a:r>
            <a:r>
              <a:rPr lang="ru-RU" sz="4000" b="1" i="1" dirty="0" smtClean="0">
                <a:solidFill>
                  <a:srgbClr val="7030A0"/>
                </a:solidFill>
              </a:rPr>
              <a:t>1,2        </a:t>
            </a:r>
            <a:r>
              <a:rPr lang="ru-RU" sz="4000" b="1" i="1" dirty="0" smtClean="0">
                <a:solidFill>
                  <a:srgbClr val="FF0000"/>
                </a:solidFill>
              </a:rPr>
              <a:t>4)</a:t>
            </a:r>
            <a:r>
              <a:rPr lang="ru-RU" sz="4000" b="1" i="1" dirty="0" smtClean="0">
                <a:solidFill>
                  <a:srgbClr val="7030A0"/>
                </a:solidFill>
              </a:rPr>
              <a:t>3,4</a:t>
            </a:r>
          </a:p>
          <a:p>
            <a:pPr>
              <a:buNone/>
            </a:pPr>
            <a:endParaRPr lang="ru-RU" b="1" i="1" dirty="0" smtClean="0">
              <a:solidFill>
                <a:srgbClr val="7030A0"/>
              </a:solidFill>
            </a:endParaRPr>
          </a:p>
          <a:p>
            <a:pPr>
              <a:buNone/>
            </a:pP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400" b="1" dirty="0" smtClean="0">
                <a:solidFill>
                  <a:srgbClr val="002060"/>
                </a:solidFill>
              </a:rPr>
              <a:t>В лесу </a:t>
            </a:r>
            <a:r>
              <a:rPr lang="ru-RU" sz="4400" b="1" dirty="0" err="1" smtClean="0">
                <a:solidFill>
                  <a:srgbClr val="0070C0"/>
                </a:solidFill>
              </a:rPr>
              <a:t>н</a:t>
            </a:r>
            <a:r>
              <a:rPr lang="ru-RU" sz="4400" b="1" dirty="0" smtClean="0">
                <a:solidFill>
                  <a:srgbClr val="0070C0"/>
                </a:solidFill>
              </a:rPr>
              <a:t>(1)</a:t>
            </a:r>
            <a:r>
              <a:rPr lang="ru-RU" sz="4400" b="1" dirty="0" err="1" smtClean="0">
                <a:solidFill>
                  <a:srgbClr val="0070C0"/>
                </a:solidFill>
              </a:rPr>
              <a:t>и</a:t>
            </a:r>
            <a:r>
              <a:rPr lang="ru-RU" sz="4400" b="1" dirty="0" err="1" smtClean="0">
                <a:solidFill>
                  <a:srgbClr val="002060"/>
                </a:solidFill>
              </a:rPr>
              <a:t>чего</a:t>
            </a:r>
            <a:r>
              <a:rPr lang="ru-RU" sz="4400" b="1" dirty="0" smtClean="0">
                <a:solidFill>
                  <a:srgbClr val="002060"/>
                </a:solidFill>
              </a:rPr>
              <a:t> </a:t>
            </a:r>
            <a:r>
              <a:rPr lang="ru-RU" sz="4400" b="1" dirty="0" err="1" smtClean="0">
                <a:solidFill>
                  <a:srgbClr val="0070C0"/>
                </a:solidFill>
              </a:rPr>
              <a:t>н</a:t>
            </a:r>
            <a:r>
              <a:rPr lang="ru-RU" sz="4400" b="1" dirty="0" smtClean="0">
                <a:solidFill>
                  <a:srgbClr val="0070C0"/>
                </a:solidFill>
              </a:rPr>
              <a:t>(2)е  </a:t>
            </a:r>
            <a:r>
              <a:rPr lang="ru-RU" sz="4400" b="1" dirty="0" smtClean="0">
                <a:solidFill>
                  <a:srgbClr val="002060"/>
                </a:solidFill>
              </a:rPr>
              <a:t>было видно, кругом была тишина, </a:t>
            </a:r>
            <a:r>
              <a:rPr lang="ru-RU" sz="4400" b="1" dirty="0" err="1" smtClean="0">
                <a:solidFill>
                  <a:srgbClr val="0070C0"/>
                </a:solidFill>
              </a:rPr>
              <a:t>н</a:t>
            </a:r>
            <a:r>
              <a:rPr lang="ru-RU" sz="4400" b="1" dirty="0" smtClean="0">
                <a:solidFill>
                  <a:srgbClr val="0070C0"/>
                </a:solidFill>
              </a:rPr>
              <a:t>(3)</a:t>
            </a:r>
            <a:r>
              <a:rPr lang="ru-RU" sz="4400" b="1" dirty="0" err="1" smtClean="0">
                <a:solidFill>
                  <a:srgbClr val="0070C0"/>
                </a:solidFill>
              </a:rPr>
              <a:t>и</a:t>
            </a:r>
            <a:r>
              <a:rPr lang="ru-RU" sz="4400" b="1" dirty="0" err="1" smtClean="0">
                <a:solidFill>
                  <a:srgbClr val="002060"/>
                </a:solidFill>
              </a:rPr>
              <a:t>чем</a:t>
            </a:r>
            <a:r>
              <a:rPr lang="ru-RU" sz="4400" b="1" dirty="0" smtClean="0">
                <a:solidFill>
                  <a:srgbClr val="002060"/>
                </a:solidFill>
              </a:rPr>
              <a:t> </a:t>
            </a:r>
            <a:r>
              <a:rPr lang="ru-RU" sz="4400" b="1" dirty="0" err="1" smtClean="0">
                <a:solidFill>
                  <a:srgbClr val="0070C0"/>
                </a:solidFill>
              </a:rPr>
              <a:t>н</a:t>
            </a:r>
            <a:r>
              <a:rPr lang="ru-RU" sz="4400" b="1" dirty="0" smtClean="0">
                <a:solidFill>
                  <a:srgbClr val="0070C0"/>
                </a:solidFill>
              </a:rPr>
              <a:t>(4)е  </a:t>
            </a:r>
            <a:r>
              <a:rPr lang="ru-RU" sz="4400" b="1" dirty="0" smtClean="0">
                <a:solidFill>
                  <a:srgbClr val="002060"/>
                </a:solidFill>
              </a:rPr>
              <a:t>нарушаемая.</a:t>
            </a:r>
          </a:p>
          <a:p>
            <a:pPr algn="ctr">
              <a:buNone/>
            </a:pPr>
            <a:r>
              <a:rPr lang="ru-RU" sz="4800" b="1" i="1" dirty="0" smtClean="0">
                <a:solidFill>
                  <a:srgbClr val="FF0000"/>
                </a:solidFill>
              </a:rPr>
              <a:t>2)</a:t>
            </a:r>
            <a:r>
              <a:rPr lang="ru-RU" sz="4800" b="1" i="1" dirty="0" smtClean="0">
                <a:solidFill>
                  <a:srgbClr val="7030A0"/>
                </a:solidFill>
              </a:rPr>
              <a:t>1,3</a:t>
            </a:r>
            <a:endParaRPr lang="ru-RU" sz="4800" b="1" i="1" dirty="0" smtClean="0">
              <a:solidFill>
                <a:srgbClr val="002060"/>
              </a:solidFill>
            </a:endParaRPr>
          </a:p>
          <a:p>
            <a:pPr>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rmAutofit fontScale="32500" lnSpcReduction="20000"/>
          </a:bodyPr>
          <a:lstStyle/>
          <a:p>
            <a:pPr algn="ctr">
              <a:buNone/>
            </a:pPr>
            <a:r>
              <a:rPr lang="ru-RU" sz="9800" dirty="0"/>
              <a:t>а) при наличии отрицательной </a:t>
            </a:r>
            <a:r>
              <a:rPr lang="ru-RU" sz="9800" dirty="0" smtClean="0"/>
              <a:t>частицы </a:t>
            </a:r>
            <a:r>
              <a:rPr lang="ru-RU" sz="9800" dirty="0" smtClean="0">
                <a:solidFill>
                  <a:srgbClr val="00B0F0"/>
                </a:solidFill>
              </a:rPr>
              <a:t>НЕ</a:t>
            </a:r>
            <a:r>
              <a:rPr lang="ru-RU" sz="9800" dirty="0" smtClean="0"/>
              <a:t> </a:t>
            </a:r>
            <a:r>
              <a:rPr lang="ru-RU" sz="9800" dirty="0" smtClean="0">
                <a:solidFill>
                  <a:srgbClr val="00B0F0"/>
                </a:solidFill>
              </a:rPr>
              <a:t>и </a:t>
            </a:r>
            <a:r>
              <a:rPr lang="ru-RU" sz="9800" dirty="0">
                <a:solidFill>
                  <a:srgbClr val="00B0F0"/>
                </a:solidFill>
              </a:rPr>
              <a:t>в первой, и во второй части </a:t>
            </a:r>
            <a:r>
              <a:rPr lang="ru-RU" sz="9800" dirty="0">
                <a:solidFill>
                  <a:srgbClr val="7030A0"/>
                </a:solidFill>
              </a:rPr>
              <a:t>составного глагольного сказуемого </a:t>
            </a:r>
            <a:endParaRPr lang="ru-RU" sz="9800" dirty="0" smtClean="0">
              <a:solidFill>
                <a:srgbClr val="7030A0"/>
              </a:solidFill>
            </a:endParaRPr>
          </a:p>
          <a:p>
            <a:pPr algn="ctr">
              <a:buNone/>
            </a:pPr>
            <a:r>
              <a:rPr lang="ru-RU" sz="9800" dirty="0" smtClean="0"/>
              <a:t>предложение </a:t>
            </a:r>
            <a:r>
              <a:rPr lang="ru-RU" sz="9800" dirty="0"/>
              <a:t>получает </a:t>
            </a:r>
            <a:r>
              <a:rPr lang="ru-RU" sz="9800" b="1" i="1" dirty="0">
                <a:solidFill>
                  <a:srgbClr val="FF0000"/>
                </a:solidFill>
              </a:rPr>
              <a:t>утвердительный </a:t>
            </a:r>
            <a:r>
              <a:rPr lang="ru-RU" sz="9800" b="1" i="1" dirty="0" smtClean="0">
                <a:solidFill>
                  <a:srgbClr val="FF0000"/>
                </a:solidFill>
              </a:rPr>
              <a:t>смысл</a:t>
            </a:r>
            <a:r>
              <a:rPr lang="ru-RU" sz="9800" dirty="0" smtClean="0"/>
              <a:t>:</a:t>
            </a:r>
          </a:p>
          <a:p>
            <a:pPr algn="ctr">
              <a:buNone/>
            </a:pPr>
            <a:r>
              <a:rPr lang="ru-RU" sz="11000" i="1" dirty="0" smtClean="0">
                <a:solidFill>
                  <a:srgbClr val="00B0F0"/>
                </a:solidFill>
              </a:rPr>
              <a:t>не</a:t>
            </a:r>
            <a:r>
              <a:rPr lang="ru-RU" sz="11000" i="1" dirty="0" smtClean="0"/>
              <a:t> могу </a:t>
            </a:r>
            <a:r>
              <a:rPr lang="ru-RU" sz="11000" i="1" dirty="0" smtClean="0">
                <a:solidFill>
                  <a:srgbClr val="00B0F0"/>
                </a:solidFill>
              </a:rPr>
              <a:t>не</a:t>
            </a:r>
            <a:r>
              <a:rPr lang="ru-RU" sz="11000" i="1" dirty="0" smtClean="0"/>
              <a:t> упомянуть... </a:t>
            </a:r>
          </a:p>
          <a:p>
            <a:pPr algn="ctr">
              <a:buNone/>
            </a:pPr>
            <a:r>
              <a:rPr lang="ru-RU" sz="11000" dirty="0" smtClean="0"/>
              <a:t>( т. е. “должен упомянуть”); </a:t>
            </a:r>
            <a:endParaRPr lang="ru-RU" sz="11000" dirty="0" smtClean="0">
              <a:solidFill>
                <a:srgbClr val="00B0F0"/>
              </a:solidFill>
            </a:endParaRPr>
          </a:p>
          <a:p>
            <a:pPr algn="ctr">
              <a:buNone/>
            </a:pPr>
            <a:r>
              <a:rPr lang="ru-RU" sz="11000" i="1" dirty="0" smtClean="0">
                <a:solidFill>
                  <a:srgbClr val="00B0F0"/>
                </a:solidFill>
              </a:rPr>
              <a:t>нельзя не </a:t>
            </a:r>
            <a:r>
              <a:rPr lang="ru-RU" sz="11000" i="1" dirty="0" smtClean="0"/>
              <a:t>сознаться... </a:t>
            </a:r>
          </a:p>
          <a:p>
            <a:pPr algn="ctr">
              <a:buNone/>
            </a:pPr>
            <a:r>
              <a:rPr lang="ru-RU" sz="11000" dirty="0" smtClean="0"/>
              <a:t>(т. е. “надо сознаться”);</a:t>
            </a:r>
          </a:p>
          <a:p>
            <a:pPr algn="ctr">
              <a:buNone/>
            </a:pPr>
            <a:endParaRPr lang="ru-RU" sz="5200" dirty="0" smtClean="0"/>
          </a:p>
          <a:p>
            <a:pPr>
              <a:buNone/>
            </a:pPr>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smtClean="0">
                <a:solidFill>
                  <a:srgbClr val="7030A0"/>
                </a:solidFill>
              </a:rPr>
              <a:t>ЕГЭ        А 17</a:t>
            </a:r>
            <a:endParaRPr lang="ru-RU" dirty="0"/>
          </a:p>
        </p:txBody>
      </p:sp>
      <p:sp>
        <p:nvSpPr>
          <p:cNvPr id="3" name="Содержимое 2"/>
          <p:cNvSpPr>
            <a:spLocks noGrp="1"/>
          </p:cNvSpPr>
          <p:nvPr>
            <p:ph idx="1"/>
          </p:nvPr>
        </p:nvSpPr>
        <p:spPr/>
        <p:txBody>
          <a:bodyPr>
            <a:normAutofit fontScale="92500"/>
          </a:bodyPr>
          <a:lstStyle/>
          <a:p>
            <a:pPr>
              <a:buNone/>
            </a:pPr>
            <a:r>
              <a:rPr lang="ru-RU" b="1" i="1" dirty="0" smtClean="0">
                <a:solidFill>
                  <a:srgbClr val="7030A0"/>
                </a:solidFill>
              </a:rPr>
              <a:t>В каком варианте ответа указаны все цифры, на месте которых пишется Е?</a:t>
            </a:r>
          </a:p>
          <a:p>
            <a:pPr>
              <a:buNone/>
            </a:pPr>
            <a:r>
              <a:rPr lang="ru-RU" sz="4300" b="1" dirty="0" smtClean="0">
                <a:solidFill>
                  <a:srgbClr val="002060"/>
                </a:solidFill>
              </a:rPr>
              <a:t>На озере </a:t>
            </a:r>
            <a:r>
              <a:rPr lang="ru-RU" sz="4300" b="1" dirty="0" err="1" smtClean="0">
                <a:solidFill>
                  <a:srgbClr val="0070C0"/>
                </a:solidFill>
              </a:rPr>
              <a:t>н</a:t>
            </a:r>
            <a:r>
              <a:rPr lang="ru-RU" sz="4300" b="1" dirty="0" smtClean="0">
                <a:solidFill>
                  <a:srgbClr val="0070C0"/>
                </a:solidFill>
              </a:rPr>
              <a:t>(1)</a:t>
            </a:r>
            <a:r>
              <a:rPr lang="ru-RU" sz="4300" b="1" dirty="0" smtClean="0">
                <a:solidFill>
                  <a:srgbClr val="002060"/>
                </a:solidFill>
              </a:rPr>
              <a:t>слышно </a:t>
            </a:r>
            <a:r>
              <a:rPr lang="ru-RU" sz="4300" b="1" dirty="0" err="1" smtClean="0">
                <a:solidFill>
                  <a:srgbClr val="0070C0"/>
                </a:solidFill>
              </a:rPr>
              <a:t>н</a:t>
            </a:r>
            <a:r>
              <a:rPr lang="ru-RU" sz="4300" b="1" dirty="0" smtClean="0">
                <a:solidFill>
                  <a:srgbClr val="0070C0"/>
                </a:solidFill>
              </a:rPr>
              <a:t>(2)</a:t>
            </a:r>
            <a:r>
              <a:rPr lang="ru-RU" sz="4300" b="1" dirty="0" smtClean="0">
                <a:solidFill>
                  <a:srgbClr val="002060"/>
                </a:solidFill>
              </a:rPr>
              <a:t>одного всплеска, и далеко вокруг </a:t>
            </a:r>
            <a:r>
              <a:rPr lang="ru-RU" sz="4300" b="1" dirty="0" err="1" smtClean="0">
                <a:solidFill>
                  <a:srgbClr val="0070C0"/>
                </a:solidFill>
              </a:rPr>
              <a:t>н</a:t>
            </a:r>
            <a:r>
              <a:rPr lang="ru-RU" sz="4300" b="1" dirty="0" smtClean="0">
                <a:solidFill>
                  <a:srgbClr val="0070C0"/>
                </a:solidFill>
              </a:rPr>
              <a:t>(3)</a:t>
            </a:r>
            <a:r>
              <a:rPr lang="ru-RU" sz="4300" b="1" dirty="0" smtClean="0">
                <a:solidFill>
                  <a:srgbClr val="002060"/>
                </a:solidFill>
              </a:rPr>
              <a:t>видно </a:t>
            </a:r>
            <a:r>
              <a:rPr lang="ru-RU" sz="4300" b="1" dirty="0" err="1" smtClean="0">
                <a:solidFill>
                  <a:srgbClr val="0070C0"/>
                </a:solidFill>
              </a:rPr>
              <a:t>н</a:t>
            </a:r>
            <a:r>
              <a:rPr lang="ru-RU" sz="4300" b="1" dirty="0" smtClean="0">
                <a:solidFill>
                  <a:srgbClr val="0070C0"/>
                </a:solidFill>
              </a:rPr>
              <a:t>(4)</a:t>
            </a:r>
            <a:r>
              <a:rPr lang="ru-RU" sz="4300" b="1" dirty="0" smtClean="0">
                <a:solidFill>
                  <a:srgbClr val="002060"/>
                </a:solidFill>
              </a:rPr>
              <a:t>одного огонька. </a:t>
            </a:r>
          </a:p>
          <a:p>
            <a:pPr>
              <a:buNone/>
            </a:pPr>
            <a:r>
              <a:rPr lang="ru-RU" sz="4300" b="1" i="1" dirty="0" smtClean="0">
                <a:solidFill>
                  <a:srgbClr val="FF0000"/>
                </a:solidFill>
              </a:rPr>
              <a:t>1)</a:t>
            </a:r>
            <a:r>
              <a:rPr lang="ru-RU" sz="4300" b="1" i="1" dirty="0" smtClean="0">
                <a:solidFill>
                  <a:srgbClr val="7030A0"/>
                </a:solidFill>
              </a:rPr>
              <a:t>1,3      </a:t>
            </a:r>
            <a:r>
              <a:rPr lang="ru-RU" sz="4300" b="1" i="1" dirty="0" smtClean="0">
                <a:solidFill>
                  <a:srgbClr val="FF0000"/>
                </a:solidFill>
              </a:rPr>
              <a:t>2)</a:t>
            </a:r>
            <a:r>
              <a:rPr lang="ru-RU" sz="4300" b="1" i="1" dirty="0" smtClean="0">
                <a:solidFill>
                  <a:srgbClr val="7030A0"/>
                </a:solidFill>
              </a:rPr>
              <a:t>2,4     </a:t>
            </a:r>
            <a:r>
              <a:rPr lang="ru-RU" sz="4300" b="1" i="1" dirty="0" smtClean="0">
                <a:solidFill>
                  <a:srgbClr val="FF0000"/>
                </a:solidFill>
              </a:rPr>
              <a:t>3)</a:t>
            </a:r>
            <a:r>
              <a:rPr lang="ru-RU" sz="4300" b="1" i="1" dirty="0" smtClean="0">
                <a:solidFill>
                  <a:srgbClr val="7030A0"/>
                </a:solidFill>
              </a:rPr>
              <a:t>1,2,3,4     </a:t>
            </a:r>
            <a:r>
              <a:rPr lang="ru-RU" sz="4300" b="1" i="1" dirty="0" smtClean="0">
                <a:solidFill>
                  <a:srgbClr val="FF0000"/>
                </a:solidFill>
              </a:rPr>
              <a:t>4)</a:t>
            </a:r>
            <a:r>
              <a:rPr lang="ru-RU" sz="4300" b="1" i="1" dirty="0" smtClean="0">
                <a:solidFill>
                  <a:srgbClr val="7030A0"/>
                </a:solidFill>
              </a:rPr>
              <a:t>1,2</a:t>
            </a:r>
          </a:p>
          <a:p>
            <a:pPr>
              <a:buNone/>
            </a:pP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400" b="1" dirty="0" smtClean="0">
                <a:solidFill>
                  <a:srgbClr val="002060"/>
                </a:solidFill>
              </a:rPr>
              <a:t>На озере </a:t>
            </a:r>
            <a:r>
              <a:rPr lang="ru-RU" sz="4400" b="1" dirty="0" err="1" smtClean="0">
                <a:solidFill>
                  <a:srgbClr val="0070C0"/>
                </a:solidFill>
              </a:rPr>
              <a:t>н</a:t>
            </a:r>
            <a:r>
              <a:rPr lang="ru-RU" sz="4400" b="1" dirty="0" smtClean="0">
                <a:solidFill>
                  <a:srgbClr val="0070C0"/>
                </a:solidFill>
              </a:rPr>
              <a:t>(1)е </a:t>
            </a:r>
            <a:r>
              <a:rPr lang="ru-RU" sz="4400" b="1" dirty="0" smtClean="0">
                <a:solidFill>
                  <a:srgbClr val="002060"/>
                </a:solidFill>
              </a:rPr>
              <a:t>слышно </a:t>
            </a:r>
            <a:r>
              <a:rPr lang="ru-RU" sz="4400" b="1" dirty="0" err="1" smtClean="0">
                <a:solidFill>
                  <a:srgbClr val="0070C0"/>
                </a:solidFill>
              </a:rPr>
              <a:t>н</a:t>
            </a:r>
            <a:r>
              <a:rPr lang="ru-RU" sz="4400" b="1" dirty="0" smtClean="0">
                <a:solidFill>
                  <a:srgbClr val="0070C0"/>
                </a:solidFill>
              </a:rPr>
              <a:t>(2)и </a:t>
            </a:r>
            <a:r>
              <a:rPr lang="ru-RU" sz="4400" b="1" dirty="0" smtClean="0">
                <a:solidFill>
                  <a:srgbClr val="002060"/>
                </a:solidFill>
              </a:rPr>
              <a:t>одного всплеска, и далеко вокруг </a:t>
            </a:r>
            <a:r>
              <a:rPr lang="ru-RU" sz="4400" b="1" dirty="0" err="1" smtClean="0">
                <a:solidFill>
                  <a:srgbClr val="0070C0"/>
                </a:solidFill>
              </a:rPr>
              <a:t>н</a:t>
            </a:r>
            <a:r>
              <a:rPr lang="ru-RU" sz="4400" b="1" dirty="0" smtClean="0">
                <a:solidFill>
                  <a:srgbClr val="0070C0"/>
                </a:solidFill>
              </a:rPr>
              <a:t>(3)е </a:t>
            </a:r>
            <a:r>
              <a:rPr lang="ru-RU" sz="4400" b="1" dirty="0" smtClean="0">
                <a:solidFill>
                  <a:srgbClr val="002060"/>
                </a:solidFill>
              </a:rPr>
              <a:t>видно </a:t>
            </a:r>
            <a:r>
              <a:rPr lang="ru-RU" sz="4400" b="1" dirty="0" err="1" smtClean="0">
                <a:solidFill>
                  <a:srgbClr val="0070C0"/>
                </a:solidFill>
              </a:rPr>
              <a:t>н</a:t>
            </a:r>
            <a:r>
              <a:rPr lang="ru-RU" sz="4400" b="1" dirty="0" smtClean="0">
                <a:solidFill>
                  <a:srgbClr val="0070C0"/>
                </a:solidFill>
              </a:rPr>
              <a:t>(4)и </a:t>
            </a:r>
            <a:r>
              <a:rPr lang="ru-RU" sz="4400" b="1" dirty="0" smtClean="0">
                <a:solidFill>
                  <a:srgbClr val="002060"/>
                </a:solidFill>
              </a:rPr>
              <a:t>одного огонька. </a:t>
            </a:r>
          </a:p>
          <a:p>
            <a:pPr algn="ctr">
              <a:buNone/>
            </a:pPr>
            <a:r>
              <a:rPr lang="ru-RU" sz="4400" b="1" i="1" dirty="0" smtClean="0">
                <a:solidFill>
                  <a:srgbClr val="FF0000"/>
                </a:solidFill>
              </a:rPr>
              <a:t>1)</a:t>
            </a:r>
            <a:r>
              <a:rPr lang="ru-RU" sz="4400" b="1" i="1" dirty="0" smtClean="0">
                <a:solidFill>
                  <a:srgbClr val="7030A0"/>
                </a:solidFill>
              </a:rPr>
              <a:t>1,3</a:t>
            </a:r>
          </a:p>
          <a:p>
            <a:pPr>
              <a:buNone/>
            </a:pP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400" dirty="0" smtClean="0">
                <a:solidFill>
                  <a:srgbClr val="7030A0"/>
                </a:solidFill>
              </a:rPr>
              <a:t>ЕГЭ        А 17</a:t>
            </a:r>
            <a:endParaRPr lang="ru-RU" dirty="0"/>
          </a:p>
        </p:txBody>
      </p:sp>
      <p:sp>
        <p:nvSpPr>
          <p:cNvPr id="3" name="Содержимое 2"/>
          <p:cNvSpPr>
            <a:spLocks noGrp="1"/>
          </p:cNvSpPr>
          <p:nvPr>
            <p:ph idx="1"/>
          </p:nvPr>
        </p:nvSpPr>
        <p:spPr/>
        <p:txBody>
          <a:bodyPr/>
          <a:lstStyle/>
          <a:p>
            <a:pPr>
              <a:buNone/>
            </a:pPr>
            <a:r>
              <a:rPr lang="ru-RU" b="1" i="1" dirty="0" smtClean="0">
                <a:solidFill>
                  <a:srgbClr val="7030A0"/>
                </a:solidFill>
              </a:rPr>
              <a:t>В каком варианте ответа указаны все цифры, на месте которых пишется И?</a:t>
            </a:r>
          </a:p>
          <a:p>
            <a:pPr>
              <a:buNone/>
            </a:pPr>
            <a:r>
              <a:rPr lang="ru-RU" b="1" dirty="0" err="1" smtClean="0">
                <a:solidFill>
                  <a:srgbClr val="002060"/>
                </a:solidFill>
              </a:rPr>
              <a:t>Махова</a:t>
            </a:r>
            <a:r>
              <a:rPr lang="ru-RU" b="1" dirty="0" smtClean="0">
                <a:solidFill>
                  <a:srgbClr val="002060"/>
                </a:solidFill>
              </a:rPr>
              <a:t> сторожка и правда оказалась </a:t>
            </a:r>
            <a:r>
              <a:rPr lang="ru-RU" b="1" dirty="0" err="1" smtClean="0">
                <a:solidFill>
                  <a:srgbClr val="0070C0"/>
                </a:solidFill>
              </a:rPr>
              <a:t>н</a:t>
            </a:r>
            <a:r>
              <a:rPr lang="ru-RU" b="1" dirty="0" smtClean="0">
                <a:solidFill>
                  <a:srgbClr val="0070C0"/>
                </a:solidFill>
              </a:rPr>
              <a:t>(1)</a:t>
            </a:r>
            <a:r>
              <a:rPr lang="ru-RU" b="1" dirty="0" smtClean="0">
                <a:solidFill>
                  <a:srgbClr val="002060"/>
                </a:solidFill>
              </a:rPr>
              <a:t>чем иным, как бревенчатой избой. Старуха </a:t>
            </a:r>
            <a:r>
              <a:rPr lang="ru-RU" b="1" dirty="0" err="1" smtClean="0">
                <a:solidFill>
                  <a:srgbClr val="0070C0"/>
                </a:solidFill>
              </a:rPr>
              <a:t>н</a:t>
            </a:r>
            <a:r>
              <a:rPr lang="ru-RU" b="1" dirty="0" smtClean="0">
                <a:solidFill>
                  <a:srgbClr val="0070C0"/>
                </a:solidFill>
              </a:rPr>
              <a:t>(2)</a:t>
            </a:r>
            <a:r>
              <a:rPr lang="ru-RU" b="1" dirty="0" smtClean="0">
                <a:solidFill>
                  <a:srgbClr val="002060"/>
                </a:solidFill>
              </a:rPr>
              <a:t>за что </a:t>
            </a:r>
            <a:r>
              <a:rPr lang="ru-RU" b="1" dirty="0" err="1" smtClean="0">
                <a:solidFill>
                  <a:srgbClr val="0070C0"/>
                </a:solidFill>
              </a:rPr>
              <a:t>н</a:t>
            </a:r>
            <a:r>
              <a:rPr lang="ru-RU" b="1" dirty="0" smtClean="0">
                <a:solidFill>
                  <a:srgbClr val="0070C0"/>
                </a:solidFill>
              </a:rPr>
              <a:t>(3)</a:t>
            </a:r>
            <a:r>
              <a:rPr lang="ru-RU" b="1" dirty="0" smtClean="0">
                <a:solidFill>
                  <a:srgbClr val="002060"/>
                </a:solidFill>
              </a:rPr>
              <a:t>хотела рассказать нам, как она делает столь вкусный чай.</a:t>
            </a:r>
          </a:p>
          <a:p>
            <a:pPr algn="ctr">
              <a:buNone/>
            </a:pPr>
            <a:r>
              <a:rPr lang="ru-RU" b="1" i="1" dirty="0" smtClean="0">
                <a:solidFill>
                  <a:srgbClr val="FF0000"/>
                </a:solidFill>
              </a:rPr>
              <a:t>1)</a:t>
            </a:r>
            <a:r>
              <a:rPr lang="ru-RU" b="1" i="1" dirty="0" smtClean="0">
                <a:solidFill>
                  <a:srgbClr val="7030A0"/>
                </a:solidFill>
              </a:rPr>
              <a:t>1       </a:t>
            </a:r>
            <a:r>
              <a:rPr lang="ru-RU" b="1" i="1" dirty="0" smtClean="0">
                <a:solidFill>
                  <a:srgbClr val="FF0000"/>
                </a:solidFill>
              </a:rPr>
              <a:t>2)</a:t>
            </a:r>
            <a:r>
              <a:rPr lang="ru-RU" b="1" i="1" dirty="0" smtClean="0">
                <a:solidFill>
                  <a:srgbClr val="7030A0"/>
                </a:solidFill>
              </a:rPr>
              <a:t>2       </a:t>
            </a:r>
            <a:r>
              <a:rPr lang="ru-RU" b="1" i="1" dirty="0" smtClean="0">
                <a:solidFill>
                  <a:srgbClr val="FF0000"/>
                </a:solidFill>
              </a:rPr>
              <a:t>3)</a:t>
            </a:r>
            <a:r>
              <a:rPr lang="ru-RU" b="1" i="1" dirty="0" smtClean="0">
                <a:solidFill>
                  <a:srgbClr val="7030A0"/>
                </a:solidFill>
              </a:rPr>
              <a:t>3       </a:t>
            </a:r>
            <a:r>
              <a:rPr lang="ru-RU" b="1" i="1" dirty="0" smtClean="0">
                <a:solidFill>
                  <a:srgbClr val="FF0000"/>
                </a:solidFill>
              </a:rPr>
              <a:t>4)</a:t>
            </a:r>
            <a:r>
              <a:rPr lang="ru-RU" b="1" i="1" dirty="0" smtClean="0">
                <a:solidFill>
                  <a:srgbClr val="7030A0"/>
                </a:solidFill>
              </a:rPr>
              <a:t>1,2</a:t>
            </a:r>
          </a:p>
          <a:p>
            <a:pPr>
              <a:buNone/>
            </a:pP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7030A0"/>
                </a:solidFill>
              </a:rPr>
              <a:t>Проверь себя!</a:t>
            </a:r>
            <a:endParaRPr lang="ru-RU" dirty="0"/>
          </a:p>
        </p:txBody>
      </p:sp>
      <p:sp>
        <p:nvSpPr>
          <p:cNvPr id="3" name="Содержимое 2"/>
          <p:cNvSpPr>
            <a:spLocks noGrp="1"/>
          </p:cNvSpPr>
          <p:nvPr>
            <p:ph idx="1"/>
          </p:nvPr>
        </p:nvSpPr>
        <p:spPr/>
        <p:txBody>
          <a:bodyPr/>
          <a:lstStyle/>
          <a:p>
            <a:pPr>
              <a:buNone/>
            </a:pPr>
            <a:r>
              <a:rPr lang="ru-RU" sz="4000" b="1" dirty="0" err="1" smtClean="0">
                <a:solidFill>
                  <a:srgbClr val="002060"/>
                </a:solidFill>
              </a:rPr>
              <a:t>Махова</a:t>
            </a:r>
            <a:r>
              <a:rPr lang="ru-RU" sz="4000" b="1" dirty="0" smtClean="0">
                <a:solidFill>
                  <a:srgbClr val="002060"/>
                </a:solidFill>
              </a:rPr>
              <a:t> сторожка и правда оказалась </a:t>
            </a:r>
            <a:r>
              <a:rPr lang="ru-RU" sz="4000" b="1" dirty="0" err="1" smtClean="0">
                <a:solidFill>
                  <a:srgbClr val="0070C0"/>
                </a:solidFill>
              </a:rPr>
              <a:t>н</a:t>
            </a:r>
            <a:r>
              <a:rPr lang="ru-RU" sz="4000" b="1" dirty="0" smtClean="0">
                <a:solidFill>
                  <a:srgbClr val="0070C0"/>
                </a:solidFill>
              </a:rPr>
              <a:t>(1)</a:t>
            </a:r>
            <a:r>
              <a:rPr lang="ru-RU" sz="4000" b="1" dirty="0" err="1" smtClean="0">
                <a:solidFill>
                  <a:srgbClr val="0070C0"/>
                </a:solidFill>
              </a:rPr>
              <a:t>и</a:t>
            </a:r>
            <a:r>
              <a:rPr lang="ru-RU" sz="4000" b="1" dirty="0" err="1" smtClean="0">
                <a:solidFill>
                  <a:srgbClr val="002060"/>
                </a:solidFill>
              </a:rPr>
              <a:t>чем</a:t>
            </a:r>
            <a:r>
              <a:rPr lang="ru-RU" sz="4000" b="1" dirty="0" smtClean="0">
                <a:solidFill>
                  <a:srgbClr val="002060"/>
                </a:solidFill>
              </a:rPr>
              <a:t> иным, как бревенчатой избой. Старуха </a:t>
            </a:r>
            <a:r>
              <a:rPr lang="ru-RU" sz="4000" b="1" dirty="0" err="1" smtClean="0">
                <a:solidFill>
                  <a:srgbClr val="0070C0"/>
                </a:solidFill>
              </a:rPr>
              <a:t>н</a:t>
            </a:r>
            <a:r>
              <a:rPr lang="ru-RU" sz="4000" b="1" dirty="0" smtClean="0">
                <a:solidFill>
                  <a:srgbClr val="0070C0"/>
                </a:solidFill>
              </a:rPr>
              <a:t>(2)и  </a:t>
            </a:r>
            <a:r>
              <a:rPr lang="ru-RU" sz="4000" b="1" dirty="0" smtClean="0">
                <a:solidFill>
                  <a:srgbClr val="002060"/>
                </a:solidFill>
              </a:rPr>
              <a:t>за  что </a:t>
            </a:r>
            <a:r>
              <a:rPr lang="ru-RU" sz="4000" b="1" dirty="0" err="1" smtClean="0">
                <a:solidFill>
                  <a:srgbClr val="0070C0"/>
                </a:solidFill>
              </a:rPr>
              <a:t>н</a:t>
            </a:r>
            <a:r>
              <a:rPr lang="ru-RU" sz="4000" b="1" dirty="0" smtClean="0">
                <a:solidFill>
                  <a:srgbClr val="0070C0"/>
                </a:solidFill>
              </a:rPr>
              <a:t>(3)е  </a:t>
            </a:r>
            <a:r>
              <a:rPr lang="ru-RU" sz="4000" b="1" dirty="0" smtClean="0">
                <a:solidFill>
                  <a:srgbClr val="002060"/>
                </a:solidFill>
              </a:rPr>
              <a:t>хотела рассказать нам, как она делает столь вкусный чай.</a:t>
            </a:r>
          </a:p>
          <a:p>
            <a:pPr algn="ctr">
              <a:buNone/>
            </a:pPr>
            <a:r>
              <a:rPr lang="ru-RU" sz="4000" b="1" i="1" smtClean="0">
                <a:solidFill>
                  <a:srgbClr val="FF0000"/>
                </a:solidFill>
              </a:rPr>
              <a:t>4)</a:t>
            </a:r>
            <a:r>
              <a:rPr lang="ru-RU" sz="4000" b="1" i="1" smtClean="0">
                <a:solidFill>
                  <a:srgbClr val="7030A0"/>
                </a:solidFill>
              </a:rPr>
              <a:t>1,2</a:t>
            </a:r>
            <a:endParaRPr lang="ru-RU" sz="4000" b="1" i="1" dirty="0" smtClean="0">
              <a:solidFill>
                <a:srgbClr val="7030A0"/>
              </a:solidFill>
            </a:endParaRP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p:txBody>
          <a:bodyPr>
            <a:noAutofit/>
          </a:bodyPr>
          <a:lstStyle/>
          <a:p>
            <a:pPr algn="ctr">
              <a:buNone/>
            </a:pPr>
            <a:r>
              <a:rPr lang="ru-RU" sz="3400" dirty="0"/>
              <a:t>б) в </a:t>
            </a:r>
            <a:r>
              <a:rPr lang="ru-RU" sz="3400" dirty="0">
                <a:solidFill>
                  <a:srgbClr val="FF0000"/>
                </a:solidFill>
              </a:rPr>
              <a:t>вопросительных </a:t>
            </a:r>
            <a:r>
              <a:rPr lang="ru-RU" sz="3400" dirty="0">
                <a:solidFill>
                  <a:schemeClr val="tx1">
                    <a:lumMod val="95000"/>
                    <a:lumOff val="5000"/>
                  </a:schemeClr>
                </a:solidFill>
              </a:rPr>
              <a:t>и </a:t>
            </a:r>
            <a:r>
              <a:rPr lang="ru-RU" sz="3400" dirty="0">
                <a:solidFill>
                  <a:srgbClr val="FF0000"/>
                </a:solidFill>
              </a:rPr>
              <a:t>восклицательных </a:t>
            </a:r>
            <a:r>
              <a:rPr lang="ru-RU" sz="3400" dirty="0"/>
              <a:t>предложениях частица </a:t>
            </a:r>
            <a:r>
              <a:rPr lang="ru-RU" sz="3400" dirty="0" smtClean="0">
                <a:solidFill>
                  <a:srgbClr val="00B0F0"/>
                </a:solidFill>
              </a:rPr>
              <a:t>НЕ</a:t>
            </a:r>
            <a:r>
              <a:rPr lang="ru-RU" sz="3400" dirty="0" smtClean="0"/>
              <a:t> </a:t>
            </a:r>
            <a:r>
              <a:rPr lang="ru-RU" sz="3400" dirty="0"/>
              <a:t>примыкает к местоимениям, наречиям и частицам, образуя вместе с ними сочетания: </a:t>
            </a:r>
            <a:r>
              <a:rPr lang="ru-RU" sz="3400" dirty="0">
                <a:solidFill>
                  <a:srgbClr val="7030A0"/>
                </a:solidFill>
              </a:rPr>
              <a:t>как не, кто не, кто только не, где не, где только не, чем не, чего не, чего только не и т. </a:t>
            </a:r>
            <a:r>
              <a:rPr lang="ru-RU" sz="3400" dirty="0" smtClean="0">
                <a:solidFill>
                  <a:srgbClr val="7030A0"/>
                </a:solidFill>
              </a:rPr>
              <a:t>п.</a:t>
            </a:r>
            <a:r>
              <a:rPr lang="ru-RU" sz="3400" dirty="0" smtClean="0">
                <a:solidFill>
                  <a:srgbClr val="7030A0"/>
                </a:solidFill>
              </a:rPr>
              <a:t>  </a:t>
            </a:r>
            <a:r>
              <a:rPr lang="ru-RU" sz="3400" dirty="0" smtClean="0">
                <a:solidFill>
                  <a:srgbClr val="7030A0"/>
                </a:solidFill>
              </a:rPr>
              <a:t> </a:t>
            </a:r>
            <a:r>
              <a:rPr lang="ru-RU" sz="3400" dirty="0" smtClean="0">
                <a:solidFill>
                  <a:srgbClr val="7030A0"/>
                </a:solidFill>
              </a:rPr>
              <a:t>и тоже получает </a:t>
            </a:r>
            <a:r>
              <a:rPr lang="ru-RU" sz="3400" b="1" i="1" dirty="0" smtClean="0">
                <a:solidFill>
                  <a:srgbClr val="FF0000"/>
                </a:solidFill>
              </a:rPr>
              <a:t>утвердительный смысл </a:t>
            </a:r>
            <a:r>
              <a:rPr lang="ru-RU" sz="3400" dirty="0" smtClean="0">
                <a:solidFill>
                  <a:srgbClr val="7030A0"/>
                </a:solidFill>
              </a:rPr>
              <a:t>:</a:t>
            </a:r>
            <a:endParaRPr lang="ru-RU"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a:xfrm>
            <a:off x="1187624" y="1556792"/>
            <a:ext cx="7956376" cy="4525963"/>
          </a:xfrm>
        </p:spPr>
        <p:txBody>
          <a:bodyPr>
            <a:normAutofit fontScale="77500" lnSpcReduction="20000"/>
          </a:bodyPr>
          <a:lstStyle/>
          <a:p>
            <a:pPr>
              <a:buFont typeface="Wingdings" pitchFamily="2" charset="2"/>
              <a:buChar char="ü"/>
            </a:pPr>
            <a:r>
              <a:rPr lang="ru-RU" sz="4600" dirty="0" smtClean="0">
                <a:solidFill>
                  <a:schemeClr val="tx1">
                    <a:lumMod val="95000"/>
                    <a:lumOff val="5000"/>
                  </a:schemeClr>
                </a:solidFill>
              </a:rPr>
              <a:t>Ну </a:t>
            </a:r>
            <a:r>
              <a:rPr lang="ru-RU" sz="4600" dirty="0">
                <a:solidFill>
                  <a:srgbClr val="00B0F0"/>
                </a:solidFill>
              </a:rPr>
              <a:t>как не</a:t>
            </a:r>
            <a:r>
              <a:rPr lang="ru-RU" sz="4600" dirty="0">
                <a:solidFill>
                  <a:schemeClr val="tx1">
                    <a:lumMod val="95000"/>
                    <a:lumOff val="5000"/>
                  </a:schemeClr>
                </a:solidFill>
              </a:rPr>
              <a:t> порадеть родному человечку! (Грибоедов</a:t>
            </a:r>
            <a:r>
              <a:rPr lang="ru-RU" sz="4600" dirty="0" smtClean="0">
                <a:solidFill>
                  <a:schemeClr val="tx1">
                    <a:lumMod val="95000"/>
                    <a:lumOff val="5000"/>
                  </a:schemeClr>
                </a:solidFill>
              </a:rPr>
              <a:t>).</a:t>
            </a:r>
          </a:p>
          <a:p>
            <a:pPr>
              <a:buFont typeface="Wingdings" pitchFamily="2" charset="2"/>
              <a:buChar char="ü"/>
            </a:pPr>
            <a:r>
              <a:rPr lang="ru-RU" sz="4600" dirty="0" smtClean="0">
                <a:solidFill>
                  <a:srgbClr val="00B0F0"/>
                </a:solidFill>
              </a:rPr>
              <a:t>Кто не</a:t>
            </a:r>
            <a:r>
              <a:rPr lang="ru-RU" sz="4600" dirty="0" smtClean="0"/>
              <a:t> проклинал станционных смотрителей, </a:t>
            </a:r>
            <a:r>
              <a:rPr lang="ru-RU" sz="4600" dirty="0" smtClean="0">
                <a:solidFill>
                  <a:srgbClr val="00B0F0"/>
                </a:solidFill>
              </a:rPr>
              <a:t>кто</a:t>
            </a:r>
            <a:r>
              <a:rPr lang="ru-RU" sz="4600" dirty="0" smtClean="0"/>
              <a:t> с ними </a:t>
            </a:r>
            <a:r>
              <a:rPr lang="ru-RU" sz="4600" dirty="0" smtClean="0">
                <a:solidFill>
                  <a:srgbClr val="00B0F0"/>
                </a:solidFill>
              </a:rPr>
              <a:t>не</a:t>
            </a:r>
            <a:r>
              <a:rPr lang="ru-RU" sz="4600" dirty="0" smtClean="0"/>
              <a:t> бранивался? (Пушкин).</a:t>
            </a:r>
          </a:p>
          <a:p>
            <a:pPr>
              <a:buFont typeface="Wingdings" pitchFamily="2" charset="2"/>
              <a:buChar char="ü"/>
            </a:pPr>
            <a:r>
              <a:rPr lang="ru-RU" sz="4600" dirty="0" smtClean="0">
                <a:solidFill>
                  <a:srgbClr val="00B0F0"/>
                </a:solidFill>
              </a:rPr>
              <a:t>Где </a:t>
            </a:r>
            <a:r>
              <a:rPr lang="ru-RU" sz="4600" dirty="0" smtClean="0"/>
              <a:t>он только </a:t>
            </a:r>
            <a:r>
              <a:rPr lang="ru-RU" sz="4600" dirty="0" smtClean="0">
                <a:solidFill>
                  <a:srgbClr val="00B0F0"/>
                </a:solidFill>
              </a:rPr>
              <a:t>не </a:t>
            </a:r>
            <a:r>
              <a:rPr lang="ru-RU" sz="4600" dirty="0" smtClean="0"/>
              <a:t>бывал! </a:t>
            </a:r>
          </a:p>
          <a:p>
            <a:pPr>
              <a:buFont typeface="Wingdings" pitchFamily="2" charset="2"/>
              <a:buChar char="ü"/>
            </a:pPr>
            <a:r>
              <a:rPr lang="ru-RU" sz="4600" dirty="0" smtClean="0">
                <a:solidFill>
                  <a:srgbClr val="00B0F0"/>
                </a:solidFill>
              </a:rPr>
              <a:t>Чего</a:t>
            </a:r>
            <a:r>
              <a:rPr lang="ru-RU" sz="4600" dirty="0" smtClean="0"/>
              <a:t> он только </a:t>
            </a:r>
            <a:r>
              <a:rPr lang="ru-RU" sz="4600" dirty="0" smtClean="0">
                <a:solidFill>
                  <a:srgbClr val="00B0F0"/>
                </a:solidFill>
              </a:rPr>
              <a:t>не </a:t>
            </a:r>
            <a:r>
              <a:rPr lang="ru-RU" sz="4600" dirty="0" smtClean="0"/>
              <a:t>видал! </a:t>
            </a:r>
          </a:p>
          <a:p>
            <a:pPr>
              <a:buFont typeface="Wingdings" pitchFamily="2" charset="2"/>
              <a:buChar char="ü"/>
            </a:pPr>
            <a:r>
              <a:rPr lang="ru-RU" sz="4600" dirty="0" smtClean="0">
                <a:solidFill>
                  <a:srgbClr val="00B0F0"/>
                </a:solidFill>
              </a:rPr>
              <a:t>Чем</a:t>
            </a:r>
            <a:r>
              <a:rPr lang="ru-RU" sz="4600" dirty="0" smtClean="0"/>
              <a:t> ты </a:t>
            </a:r>
            <a:r>
              <a:rPr lang="ru-RU" sz="4600" dirty="0" smtClean="0">
                <a:solidFill>
                  <a:srgbClr val="00B0F0"/>
                </a:solidFill>
              </a:rPr>
              <a:t>не</a:t>
            </a:r>
            <a:r>
              <a:rPr lang="ru-RU" sz="4600" dirty="0" smtClean="0"/>
              <a:t> молодец? (Пушкин).</a:t>
            </a:r>
          </a:p>
          <a:p>
            <a:pPr>
              <a:buNone/>
            </a:pPr>
            <a:r>
              <a:rPr lang="ru-RU" sz="3500" dirty="0" smtClean="0"/>
              <a:t> </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Значение частицы НЕ</a:t>
            </a:r>
            <a:endParaRPr lang="ru-RU" dirty="0"/>
          </a:p>
        </p:txBody>
      </p:sp>
      <p:sp>
        <p:nvSpPr>
          <p:cNvPr id="3" name="Содержимое 2"/>
          <p:cNvSpPr>
            <a:spLocks noGrp="1"/>
          </p:cNvSpPr>
          <p:nvPr>
            <p:ph idx="1"/>
          </p:nvPr>
        </p:nvSpPr>
        <p:spPr>
          <a:xfrm>
            <a:off x="914400" y="1700808"/>
            <a:ext cx="8229600" cy="4525963"/>
          </a:xfrm>
        </p:spPr>
        <p:txBody>
          <a:bodyPr>
            <a:normAutofit fontScale="92500" lnSpcReduction="20000"/>
          </a:bodyPr>
          <a:lstStyle/>
          <a:p>
            <a:pPr>
              <a:buNone/>
            </a:pPr>
            <a:r>
              <a:rPr lang="ru-RU" sz="4800" dirty="0"/>
              <a:t>в) </a:t>
            </a:r>
            <a:r>
              <a:rPr lang="ru-RU" sz="4400" dirty="0"/>
              <a:t>В соединении с союзом </a:t>
            </a:r>
            <a:r>
              <a:rPr lang="ru-RU" sz="4400" dirty="0">
                <a:solidFill>
                  <a:srgbClr val="00B0F0"/>
                </a:solidFill>
              </a:rPr>
              <a:t>пока </a:t>
            </a:r>
            <a:r>
              <a:rPr lang="ru-RU" sz="4400" dirty="0"/>
              <a:t>частица </a:t>
            </a:r>
            <a:r>
              <a:rPr lang="ru-RU" sz="4400" dirty="0">
                <a:solidFill>
                  <a:srgbClr val="00B0F0"/>
                </a:solidFill>
              </a:rPr>
              <a:t>не </a:t>
            </a:r>
            <a:r>
              <a:rPr lang="ru-RU" sz="4400" dirty="0"/>
              <a:t>употребляется в </a:t>
            </a:r>
            <a:r>
              <a:rPr lang="ru-RU" sz="4400" dirty="0">
                <a:solidFill>
                  <a:srgbClr val="FF0000"/>
                </a:solidFill>
              </a:rPr>
              <a:t>придаточных предложениях времени</a:t>
            </a:r>
            <a:r>
              <a:rPr lang="ru-RU" sz="4400" dirty="0"/>
              <a:t>, обозначающих </a:t>
            </a:r>
            <a:r>
              <a:rPr lang="ru-RU" sz="4400" dirty="0">
                <a:solidFill>
                  <a:srgbClr val="00B050"/>
                </a:solidFill>
              </a:rPr>
              <a:t>предел</a:t>
            </a:r>
            <a:r>
              <a:rPr lang="ru-RU" sz="4400" dirty="0"/>
              <a:t>, до которого длится действие, выраженное сказуемым главного </a:t>
            </a:r>
            <a:r>
              <a:rPr lang="ru-RU" sz="4400" dirty="0" smtClean="0"/>
              <a:t>предложения:</a:t>
            </a:r>
          </a:p>
          <a:p>
            <a:pPr>
              <a:buFont typeface="Wingdings" pitchFamily="2" charset="2"/>
              <a:buChar char="ü"/>
            </a:pPr>
            <a:r>
              <a:rPr lang="ru-RU" sz="4400" dirty="0" smtClean="0"/>
              <a:t> </a:t>
            </a:r>
            <a:r>
              <a:rPr lang="ru-RU" sz="4400" i="1" dirty="0" smtClean="0"/>
              <a:t>Сиди тут, </a:t>
            </a:r>
            <a:r>
              <a:rPr lang="ru-RU" sz="4400" i="1" dirty="0" smtClean="0">
                <a:solidFill>
                  <a:schemeClr val="tx1">
                    <a:lumMod val="95000"/>
                    <a:lumOff val="5000"/>
                  </a:schemeClr>
                </a:solidFill>
              </a:rPr>
              <a:t>пока</a:t>
            </a:r>
            <a:r>
              <a:rPr lang="ru-RU" sz="4400" i="1" dirty="0" smtClean="0"/>
              <a:t> </a:t>
            </a:r>
            <a:r>
              <a:rPr lang="ru-RU" sz="4400" i="1" dirty="0" smtClean="0">
                <a:solidFill>
                  <a:srgbClr val="00B0F0"/>
                </a:solidFill>
              </a:rPr>
              <a:t>не </a:t>
            </a:r>
            <a:r>
              <a:rPr lang="ru-RU" sz="4400" i="1" dirty="0" smtClean="0"/>
              <a:t>приду.</a:t>
            </a:r>
          </a:p>
          <a:p>
            <a:pPr>
              <a:buNone/>
            </a:pPr>
            <a:endParaRPr lang="ru-RU" sz="4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776</TotalTime>
  <Words>2523</Words>
  <Application>Microsoft Office PowerPoint</Application>
  <PresentationFormat>Экран (4:3)</PresentationFormat>
  <Paragraphs>280</Paragraphs>
  <Slides>63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63</vt:i4>
      </vt:variant>
    </vt:vector>
  </HeadingPairs>
  <TitlesOfParts>
    <vt:vector size="64" baseType="lpstr">
      <vt:lpstr>Солнцестояние</vt:lpstr>
      <vt:lpstr>Отрицательные частицы </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НЕ</vt:lpstr>
      <vt:lpstr>Значение частицы НИ</vt:lpstr>
      <vt:lpstr>Значение частицы НИ</vt:lpstr>
      <vt:lpstr>Значение частицы НИ</vt:lpstr>
      <vt:lpstr>Значение частицы НИ</vt:lpstr>
      <vt:lpstr>Значение частицы НИ</vt:lpstr>
      <vt:lpstr>Сопоставим предложения:</vt:lpstr>
      <vt:lpstr>Значение частицы НИ</vt:lpstr>
      <vt:lpstr>Значение частицы НИ</vt:lpstr>
      <vt:lpstr>Значение частицы НИ</vt:lpstr>
      <vt:lpstr>Значение частицы НИ</vt:lpstr>
      <vt:lpstr>Значение частицы НИ</vt:lpstr>
      <vt:lpstr>Значение частицы НИ</vt:lpstr>
      <vt:lpstr>Значение частицы НИ</vt:lpstr>
      <vt:lpstr>Запомни!</vt:lpstr>
      <vt:lpstr>Дополнить предложения</vt:lpstr>
      <vt:lpstr>Проверь себя!</vt:lpstr>
      <vt:lpstr>Дополнить предложения</vt:lpstr>
      <vt:lpstr>Проверь себя!</vt:lpstr>
      <vt:lpstr>Перестроить следующие предложения, вставив в них частицу НИ:</vt:lpstr>
      <vt:lpstr>Проверь себя!</vt:lpstr>
      <vt:lpstr>Значение частицы НИ</vt:lpstr>
      <vt:lpstr>Значение частицы НИ</vt:lpstr>
      <vt:lpstr>Значение частицы НИ</vt:lpstr>
      <vt:lpstr>Значение частицы НИ</vt:lpstr>
      <vt:lpstr>Выпустить НИ из предложения: </vt:lpstr>
      <vt:lpstr>Вставить существительное с НИ. </vt:lpstr>
      <vt:lpstr>Проверь себя!</vt:lpstr>
      <vt:lpstr>Вставить пропущенные буквы</vt:lpstr>
      <vt:lpstr>Проверь себя!</vt:lpstr>
      <vt:lpstr>Вставить пропущенные буквы</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lpstr>ЕГЭ        А 17</vt:lpstr>
      <vt:lpstr>Проверь себя!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Отрицательные частицы</dc:title>
  <dc:creator>Людмила Трухина</dc:creator>
  <cp:lastModifiedBy>Людмила Трухина</cp:lastModifiedBy>
  <cp:revision>89</cp:revision>
  <dcterms:created xsi:type="dcterms:W3CDTF">2010-10-27T16:03:40Z</dcterms:created>
  <dcterms:modified xsi:type="dcterms:W3CDTF">2010-11-24T14:39:39Z</dcterms:modified>
</cp:coreProperties>
</file>